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62"/>
  </p:notesMasterIdLst>
  <p:handoutMasterIdLst>
    <p:handoutMasterId r:id="rId63"/>
  </p:handoutMasterIdLst>
  <p:sldIdLst>
    <p:sldId id="1485" r:id="rId7"/>
    <p:sldId id="1519" r:id="rId8"/>
    <p:sldId id="1549" r:id="rId9"/>
    <p:sldId id="1551" r:id="rId10"/>
    <p:sldId id="1552" r:id="rId11"/>
    <p:sldId id="1575" r:id="rId12"/>
    <p:sldId id="1576" r:id="rId13"/>
    <p:sldId id="1577" r:id="rId14"/>
    <p:sldId id="1578" r:id="rId15"/>
    <p:sldId id="1579" r:id="rId16"/>
    <p:sldId id="1593" r:id="rId17"/>
    <p:sldId id="1586" r:id="rId18"/>
    <p:sldId id="1580" r:id="rId19"/>
    <p:sldId id="1582" r:id="rId20"/>
    <p:sldId id="1585" r:id="rId21"/>
    <p:sldId id="1583" r:id="rId22"/>
    <p:sldId id="1584" r:id="rId23"/>
    <p:sldId id="1587" r:id="rId24"/>
    <p:sldId id="1588" r:id="rId25"/>
    <p:sldId id="1594" r:id="rId26"/>
    <p:sldId id="1595" r:id="rId27"/>
    <p:sldId id="1590" r:id="rId28"/>
    <p:sldId id="1605" r:id="rId29"/>
    <p:sldId id="1607" r:id="rId30"/>
    <p:sldId id="1612" r:id="rId31"/>
    <p:sldId id="1624" r:id="rId32"/>
    <p:sldId id="1625" r:id="rId33"/>
    <p:sldId id="1591" r:id="rId34"/>
    <p:sldId id="1601" r:id="rId35"/>
    <p:sldId id="1602" r:id="rId36"/>
    <p:sldId id="1603" r:id="rId37"/>
    <p:sldId id="1608" r:id="rId38"/>
    <p:sldId id="1611" r:id="rId39"/>
    <p:sldId id="1592" r:id="rId40"/>
    <p:sldId id="1597" r:id="rId41"/>
    <p:sldId id="1598" r:id="rId42"/>
    <p:sldId id="1599" r:id="rId43"/>
    <p:sldId id="1600" r:id="rId44"/>
    <p:sldId id="1609" r:id="rId45"/>
    <p:sldId id="1572" r:id="rId46"/>
    <p:sldId id="1610" r:id="rId47"/>
    <p:sldId id="1555" r:id="rId48"/>
    <p:sldId id="1554" r:id="rId49"/>
    <p:sldId id="1626" r:id="rId50"/>
    <p:sldId id="1627" r:id="rId51"/>
    <p:sldId id="1628" r:id="rId52"/>
    <p:sldId id="1629" r:id="rId53"/>
    <p:sldId id="1630" r:id="rId54"/>
    <p:sldId id="1631" r:id="rId55"/>
    <p:sldId id="1632" r:id="rId56"/>
    <p:sldId id="1633" r:id="rId57"/>
    <p:sldId id="1634" r:id="rId58"/>
    <p:sldId id="1635" r:id="rId59"/>
    <p:sldId id="1636" r:id="rId60"/>
    <p:sldId id="1532"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71" d="100"/>
          <a:sy n="71" d="100"/>
        </p:scale>
        <p:origin x="27"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10/14/2017 8:17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10/14/2017 8:11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5404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00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1109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0898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5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28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05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3022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2315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73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97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9105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88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024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50025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81996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18607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9765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10/14/2017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5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29374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10/14/2017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978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10/14/2017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643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583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797193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3683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151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6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10/14/2017 8:11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722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10/14/2017 8:11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22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136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3444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98959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5046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09250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322609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Aggregator would be a simple web page that invokes multiple services to achieve the functionality required by the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Proxy microservice design pattern is a variation of Aggregator. In this case, no aggregation needs to happen on the client but a different microservice may be invoked based upon the business need.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958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Chained microservice design pattern produce a single consolidated response to the request. In this case, the request from the client is received by Service A, which is then communicating with Service B, which in turn may be communicating with Service C. All the services are likely using a synchronous HTTP request/response messaging.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67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Aggregator/proxy + Chain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245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service is full-stack and has control of all the components – UI, middleware, persistence,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Shared Data storage, typically</a:t>
            </a:r>
            <a:r>
              <a:rPr lang="en-US" sz="1200" kern="1200" baseline="0" dirty="0">
                <a:solidFill>
                  <a:schemeClr val="tx1"/>
                </a:solidFill>
                <a:effectLst/>
                <a:latin typeface="+mn-lt"/>
                <a:ea typeface="+mn-ea"/>
                <a:cs typeface="+mn-cs"/>
              </a:rPr>
              <a:t> an anti-pattern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104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a:t>
            </a:r>
            <a:r>
              <a:rPr lang="en-US" sz="1200" kern="1200" baseline="0" dirty="0">
                <a:solidFill>
                  <a:schemeClr val="tx1"/>
                </a:solidFill>
                <a:effectLst/>
                <a:latin typeface="+mn-lt"/>
                <a:ea typeface="+mn-ea"/>
                <a:cs typeface="+mn-cs"/>
              </a:rPr>
              <a:t> queues to remove synchronous calls.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3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8489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calls to remote resources and services can fail due to transient faults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Circuit Breaker pattern can prevent an application from repeatedly trying to execute an operation that's likely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https://docs.microsoft.com/en-us/azure/architecture/patterns/circuit-breaker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243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original operation proceeds, the system records information about each step and how the work performed by that step can be undone. If the operation fails at any point, the workflow rewinds back through the steps it's completed and performs the work that reverses each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https://docs.microsoft.com/en-us/azure/architecture/patterns/compensating-transaction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260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Scheduler</a:t>
            </a:r>
            <a:r>
              <a:rPr lang="en-US" dirty="0"/>
              <a:t> arranges for the steps that make up the task to be executed and orchestrates their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Agent</a:t>
            </a:r>
            <a:r>
              <a:rPr lang="en-US" dirty="0"/>
              <a:t> contains logic that encapsulates a call to a remote service, or access to a remote resource referenced by a step in a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Supervisor</a:t>
            </a:r>
            <a:r>
              <a:rPr lang="en-US" dirty="0"/>
              <a:t> monitors the status of the steps in the task being performed by the Scheduler.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https://docs.microsoft.com/en-us/azure/architecture/patterns/scheduler-agent-supervisor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376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https://docs.microsoft.com/en-us/azure/architecture/patterns/retry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518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Coordinate the actions performed by a collection of collaborating instances in a distributed application by electing one instance as the leader that assumes responsibility for managing the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https://docs.microsoft.com/en-us/azure/architecture/patterns/leader-election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736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10/14/2017 8:11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76726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208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2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10/14/2017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291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2062921" y="6790832"/>
            <a:ext cx="114461" cy="101692"/>
          </a:xfrm>
          <a:prstGeom prst="rect">
            <a:avLst/>
          </a:prstGeom>
        </p:spPr>
        <p:txBody>
          <a:bodyPr vert="horz" wrap="none" lIns="0" tIns="0" rIns="0" bIns="0" rtlCol="0" anchor="ctr">
            <a:spAutoFit/>
          </a:bodyPr>
          <a:lstStyle>
            <a:lvl1pPr algn="r">
              <a:defRPr lang="en-US" sz="720" smtClean="0">
                <a:gradFill>
                  <a:gsLst>
                    <a:gs pos="31624">
                      <a:srgbClr val="505050"/>
                    </a:gs>
                    <a:gs pos="45000">
                      <a:srgbClr val="505050"/>
                    </a:gs>
                  </a:gsLst>
                  <a:lin ang="5400000" scaled="0"/>
                </a:gradFill>
              </a:defRPr>
            </a:lvl1pPr>
          </a:lstStyle>
          <a:p>
            <a:pPr defTabSz="888757">
              <a:lnSpc>
                <a:spcPct val="90000"/>
              </a:lnSpc>
            </a:pPr>
            <a:fld id="{2BDEB1D2-51A7-4905-969F-F05A60425C66}" type="slidenum">
              <a:rPr lang="en-US" smtClean="0"/>
              <a:pPr defTabSz="888757">
                <a:lnSpc>
                  <a:spcPct val="90000"/>
                </a:lnSpc>
              </a:pPr>
              <a:t>‹#›</a:t>
            </a:fld>
            <a:endParaRPr lang="en-US"/>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888757"/>
            <a:r>
              <a:rPr lang="en-US"/>
              <a:t>MICROSOFT CONFIDENTIAL/</a:t>
            </a:r>
            <a:r>
              <a:rPr lang="en-US" b="1"/>
              <a:t>FOR INTERNAL USE</a:t>
            </a:r>
            <a:r>
              <a:rPr lang="en-US"/>
              <a:t> ONLY</a:t>
            </a:r>
          </a:p>
        </p:txBody>
      </p:sp>
    </p:spTree>
    <p:extLst>
      <p:ext uri="{BB962C8B-B14F-4D97-AF65-F5344CB8AC3E}">
        <p14:creationId xmlns:p14="http://schemas.microsoft.com/office/powerpoint/2010/main" val="6937975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174"/>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810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MicroservicePremium.html"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1.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49.emf"/><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sv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5.jp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5.jpg"/><Relationship Id="rId5" Type="http://schemas.openxmlformats.org/officeDocument/2006/relationships/image" Target="../media/image67.png"/><Relationship Id="rId4" Type="http://schemas.microsoft.com/office/2007/relationships/hdphoto" Target="../media/hdphoto2.wdp"/><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2.png"/><Relationship Id="rId11" Type="http://schemas.openxmlformats.org/officeDocument/2006/relationships/image" Target="../media/image77.jp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hyperlink" Target="mailto:sweisfel@microsoft.com" TargetMode="External"/><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feedback.azure.com/"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www.usergroup.tv/"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87.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Houston </a:t>
            </a:r>
            <a:r>
              <a:rPr lang="en-US" dirty="0" err="1"/>
              <a:t>TechFest</a:t>
            </a:r>
            <a:endParaRPr lang="en-US" dirty="0"/>
          </a:p>
        </p:txBody>
      </p:sp>
      <p:sp>
        <p:nvSpPr>
          <p:cNvPr id="5" name="Text Placeholder 4"/>
          <p:cNvSpPr>
            <a:spLocks noGrp="1"/>
          </p:cNvSpPr>
          <p:nvPr>
            <p:ph type="body" sz="quarter" idx="12"/>
          </p:nvPr>
        </p:nvSpPr>
        <p:spPr/>
        <p:txBody>
          <a:bodyPr/>
          <a:lstStyle/>
          <a:p>
            <a:r>
              <a:rPr lang="en-US" dirty="0"/>
              <a:t>October 14 2017</a:t>
            </a:r>
          </a:p>
        </p:txBody>
      </p:sp>
      <p:sp>
        <p:nvSpPr>
          <p:cNvPr id="6" name="Text Placeholder 5"/>
          <p:cNvSpPr>
            <a:spLocks noGrp="1"/>
          </p:cNvSpPr>
          <p:nvPr>
            <p:ph type="body" sz="quarter" idx="13"/>
          </p:nvPr>
        </p:nvSpPr>
        <p:spPr/>
        <p:txBody>
          <a:bodyPr/>
          <a:lstStyle/>
          <a:p>
            <a:r>
              <a:rPr lang="en-US" dirty="0"/>
              <a:t>Houston TX</a:t>
            </a:r>
          </a:p>
        </p:txBody>
      </p:sp>
      <p:pic>
        <p:nvPicPr>
          <p:cNvPr id="7" name="Picture 6">
            <a:extLst>
              <a:ext uri="{FF2B5EF4-FFF2-40B4-BE49-F238E27FC236}">
                <a16:creationId xmlns:a16="http://schemas.microsoft.com/office/drawing/2014/main" id="{2D7815CC-3CB8-410B-A94A-6D908505E68F}"/>
              </a:ext>
            </a:extLst>
          </p:cNvPr>
          <p:cNvPicPr>
            <a:picLocks noChangeAspect="1"/>
          </p:cNvPicPr>
          <p:nvPr/>
        </p:nvPicPr>
        <p:blipFill>
          <a:blip r:embed="rId3"/>
          <a:stretch>
            <a:fillRect/>
          </a:stretch>
        </p:blipFill>
        <p:spPr>
          <a:xfrm>
            <a:off x="427037" y="4792662"/>
            <a:ext cx="3106477" cy="1844685"/>
          </a:xfrm>
          <a:prstGeom prst="rect">
            <a:avLst/>
          </a:prstGeom>
        </p:spPr>
      </p:pic>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Martin Fowler’s “Microservice Premium”</a:t>
            </a:r>
          </a:p>
        </p:txBody>
      </p:sp>
      <p:sp>
        <p:nvSpPr>
          <p:cNvPr id="3" name="Rectangle 2"/>
          <p:cNvSpPr/>
          <p:nvPr/>
        </p:nvSpPr>
        <p:spPr>
          <a:xfrm>
            <a:off x="882" y="6617840"/>
            <a:ext cx="6133022" cy="382308"/>
          </a:xfrm>
          <a:prstGeom prst="rect">
            <a:avLst/>
          </a:prstGeom>
        </p:spPr>
        <p:txBody>
          <a:bodyPr wrap="none">
            <a:spAutoFit/>
          </a:bodyPr>
          <a:lstStyle/>
          <a:p>
            <a:r>
              <a:rPr lang="en-US" sz="1836" dirty="0">
                <a:hlinkClick r:id="rId3"/>
              </a:rPr>
              <a:t>https://martinfowler.com/bliki/MicroservicePremium.html</a:t>
            </a:r>
            <a:r>
              <a:rPr lang="en-US" sz="1836" dirty="0"/>
              <a:t> </a:t>
            </a:r>
          </a:p>
        </p:txBody>
      </p:sp>
      <p:pic>
        <p:nvPicPr>
          <p:cNvPr id="5" name="Picture 4"/>
          <p:cNvPicPr>
            <a:picLocks noChangeAspect="1"/>
          </p:cNvPicPr>
          <p:nvPr/>
        </p:nvPicPr>
        <p:blipFill>
          <a:blip r:embed="rId4"/>
          <a:stretch>
            <a:fillRect/>
          </a:stretch>
        </p:blipFill>
        <p:spPr>
          <a:xfrm>
            <a:off x="1291564" y="1299112"/>
            <a:ext cx="6170145" cy="4853145"/>
          </a:xfrm>
          <a:prstGeom prst="rect">
            <a:avLst/>
          </a:prstGeom>
        </p:spPr>
      </p:pic>
      <p:sp>
        <p:nvSpPr>
          <p:cNvPr id="6" name="Rectangle 5"/>
          <p:cNvSpPr/>
          <p:nvPr/>
        </p:nvSpPr>
        <p:spPr>
          <a:xfrm>
            <a:off x="7981608" y="2536419"/>
            <a:ext cx="4194928" cy="2975544"/>
          </a:xfrm>
          <a:prstGeom prst="rect">
            <a:avLst/>
          </a:prstGeom>
        </p:spPr>
        <p:txBody>
          <a:bodyPr wrap="square">
            <a:spAutoFit/>
          </a:bodyPr>
          <a:lstStyle/>
          <a:p>
            <a:r>
              <a:rPr lang="en-US" sz="1836" dirty="0"/>
              <a:t>“So my primary guideline would be </a:t>
            </a:r>
            <a:r>
              <a:rPr lang="en-US" sz="1836" b="1" dirty="0"/>
              <a:t>don't even consider microservices unless you have a system that's too complex to manage as a monolith</a:t>
            </a:r>
            <a:r>
              <a:rPr lang="en-US" sz="1836" dirty="0"/>
              <a:t>. The majority of software systems should be built as a single monolithic application. Do pay attention to good modularity within that monolith, but don't try to separate it into separate services.”</a:t>
            </a:r>
          </a:p>
          <a:p>
            <a:r>
              <a:rPr lang="en-US" sz="1836" dirty="0"/>
              <a:t>        - Martin Fowler</a:t>
            </a:r>
          </a:p>
        </p:txBody>
      </p:sp>
    </p:spTree>
    <p:extLst>
      <p:ext uri="{BB962C8B-B14F-4D97-AF65-F5344CB8AC3E}">
        <p14:creationId xmlns:p14="http://schemas.microsoft.com/office/powerpoint/2010/main" val="35582842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best practices</a:t>
            </a:r>
          </a:p>
        </p:txBody>
      </p:sp>
      <p:sp>
        <p:nvSpPr>
          <p:cNvPr id="3" name="Rectangle 2"/>
          <p:cNvSpPr/>
          <p:nvPr/>
        </p:nvSpPr>
        <p:spPr>
          <a:xfrm>
            <a:off x="503224" y="1169723"/>
            <a:ext cx="302426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Macro-level insights</a:t>
            </a:r>
            <a:endParaRPr lang="en-US" sz="1836" kern="0" dirty="0">
              <a:solidFill>
                <a:sysClr val="windowText" lastClr="000000"/>
              </a:solidFill>
            </a:endParaRPr>
          </a:p>
        </p:txBody>
      </p:sp>
      <p:sp>
        <p:nvSpPr>
          <p:cNvPr id="16" name="Rectangle 15"/>
          <p:cNvSpPr/>
          <p:nvPr/>
        </p:nvSpPr>
        <p:spPr>
          <a:xfrm>
            <a:off x="774788" y="2053256"/>
            <a:ext cx="8626349" cy="3078871"/>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Determine if Microservices are needed</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Put your house in order</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Adopt a master artisan</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Map to business processes</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Move incrementally</a:t>
            </a:r>
          </a:p>
        </p:txBody>
      </p:sp>
      <p:pic>
        <p:nvPicPr>
          <p:cNvPr id="17" name="Graphic 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179" y="2687938"/>
            <a:ext cx="378867" cy="378867"/>
          </a:xfrm>
          <a:prstGeom prst="rect">
            <a:avLst/>
          </a:prstGeom>
        </p:spPr>
      </p:pic>
      <p:pic>
        <p:nvPicPr>
          <p:cNvPr id="18"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371" y="2121764"/>
            <a:ext cx="210485" cy="356206"/>
          </a:xfrm>
          <a:prstGeom prst="rect">
            <a:avLst/>
          </a:prstGeom>
        </p:spPr>
      </p:pic>
      <p:pic>
        <p:nvPicPr>
          <p:cNvPr id="19" name="Graphic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937" y="3419255"/>
            <a:ext cx="521353" cy="310593"/>
          </a:xfrm>
          <a:prstGeom prst="rect">
            <a:avLst/>
          </a:prstGeom>
        </p:spPr>
      </p:pic>
      <p:pic>
        <p:nvPicPr>
          <p:cNvPr id="20" name="Graphic 1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180" y="4011057"/>
            <a:ext cx="378868" cy="324744"/>
          </a:xfrm>
          <a:prstGeom prst="rect">
            <a:avLst/>
          </a:prstGeom>
        </p:spPr>
      </p:pic>
      <p:sp>
        <p:nvSpPr>
          <p:cNvPr id="21" name="Rectangle 20"/>
          <p:cNvSpPr/>
          <p:nvPr/>
        </p:nvSpPr>
        <p:spPr>
          <a:xfrm>
            <a:off x="6884047" y="2106313"/>
            <a:ext cx="4751659" cy="2419150"/>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Create a shared repository</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Apply comprehensive monitoring</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Improve security &amp; governance</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Reap the rewards</a:t>
            </a:r>
          </a:p>
        </p:txBody>
      </p:sp>
      <p:pic>
        <p:nvPicPr>
          <p:cNvPr id="22" name="Graphic 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276" y="2198688"/>
            <a:ext cx="305871" cy="417097"/>
          </a:xfrm>
          <a:prstGeom prst="rect">
            <a:avLst/>
          </a:prstGeom>
        </p:spPr>
      </p:pic>
      <p:pic>
        <p:nvPicPr>
          <p:cNvPr id="23" name="Graphic 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1276" y="3422582"/>
            <a:ext cx="294735" cy="392980"/>
          </a:xfrm>
          <a:prstGeom prst="rect">
            <a:avLst/>
          </a:prstGeom>
        </p:spPr>
      </p:pic>
      <p:pic>
        <p:nvPicPr>
          <p:cNvPr id="24" name="Graphic 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29734" y="4128510"/>
            <a:ext cx="357821" cy="357821"/>
          </a:xfrm>
          <a:prstGeom prst="rect">
            <a:avLst/>
          </a:prstGeom>
        </p:spPr>
      </p:pic>
      <p:pic>
        <p:nvPicPr>
          <p:cNvPr id="25" name="Graphic 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1839" y="2875903"/>
            <a:ext cx="433611" cy="243906"/>
          </a:xfrm>
          <a:prstGeom prst="rect">
            <a:avLst/>
          </a:prstGeom>
        </p:spPr>
      </p:pic>
      <p:pic>
        <p:nvPicPr>
          <p:cNvPr id="26" name="Graphic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9180" y="4660231"/>
            <a:ext cx="348089" cy="348089"/>
          </a:xfrm>
          <a:prstGeom prst="rect">
            <a:avLst/>
          </a:prstGeom>
        </p:spPr>
      </p:pic>
      <p:sp>
        <p:nvSpPr>
          <p:cNvPr id="10" name="TextBox 9"/>
          <p:cNvSpPr txBox="1"/>
          <p:nvPr/>
        </p:nvSpPr>
        <p:spPr>
          <a:xfrm>
            <a:off x="68707" y="6317849"/>
            <a:ext cx="12061670"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Source: https://techcrunch.com/2016/01/23/get-small-to-get-big-through-microservices/ </a:t>
            </a:r>
          </a:p>
        </p:txBody>
      </p:sp>
    </p:spTree>
    <p:extLst>
      <p:ext uri="{BB962C8B-B14F-4D97-AF65-F5344CB8AC3E}">
        <p14:creationId xmlns:p14="http://schemas.microsoft.com/office/powerpoint/2010/main" val="38410121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sp>
        <p:nvSpPr>
          <p:cNvPr id="5" name="Rectangle 4"/>
          <p:cNvSpPr/>
          <p:nvPr/>
        </p:nvSpPr>
        <p:spPr>
          <a:xfrm>
            <a:off x="122237" y="6545262"/>
            <a:ext cx="10331450" cy="369332"/>
          </a:xfrm>
          <a:prstGeom prst="rect">
            <a:avLst/>
          </a:prstGeom>
        </p:spPr>
        <p:txBody>
          <a:bodyPr wrap="square">
            <a:spAutoFit/>
          </a:bodyPr>
          <a:lstStyle/>
          <a:p>
            <a:r>
              <a:rPr lang="en-US" dirty="0">
                <a:solidFill>
                  <a:schemeClr val="bg1"/>
                </a:solidFill>
              </a:rPr>
              <a:t>http://www.kazak.com/wordpress/wp-content/uploads/2014/07/child_stove.jpg</a:t>
            </a:r>
          </a:p>
        </p:txBody>
      </p:sp>
    </p:spTree>
    <p:extLst>
      <p:ext uri="{BB962C8B-B14F-4D97-AF65-F5344CB8AC3E}">
        <p14:creationId xmlns:p14="http://schemas.microsoft.com/office/powerpoint/2010/main" val="40272361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Getting from Monolith to Microservice</a:t>
            </a:r>
          </a:p>
        </p:txBody>
      </p:sp>
    </p:spTree>
    <p:extLst>
      <p:ext uri="{BB962C8B-B14F-4D97-AF65-F5344CB8AC3E}">
        <p14:creationId xmlns:p14="http://schemas.microsoft.com/office/powerpoint/2010/main" val="3426856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cxnSp>
        <p:nvCxnSpPr>
          <p:cNvPr id="39" name="Straight Arrow Connector 38"/>
          <p:cNvCxnSpPr>
            <a:cxnSpLocks/>
          </p:cNvCxnSpPr>
          <p:nvPr/>
        </p:nvCxnSpPr>
        <p:spPr>
          <a:xfrm>
            <a:off x="6601024" y="2851864"/>
            <a:ext cx="978274" cy="1365575"/>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40" name="TextBox 39"/>
          <p:cNvSpPr txBox="1"/>
          <p:nvPr/>
        </p:nvSpPr>
        <p:spPr>
          <a:xfrm>
            <a:off x="6050381" y="1947241"/>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HTTP REQUEST </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41" name="Group 40"/>
          <p:cNvGrpSpPr/>
          <p:nvPr/>
        </p:nvGrpSpPr>
        <p:grpSpPr>
          <a:xfrm>
            <a:off x="7453226" y="4516961"/>
            <a:ext cx="577353" cy="559562"/>
            <a:chOff x="3330910" y="5222873"/>
            <a:chExt cx="566084" cy="548640"/>
          </a:xfrm>
        </p:grpSpPr>
        <p:sp>
          <p:nvSpPr>
            <p:cNvPr id="42" name="Rectangle: Rounded Corners 4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p:cNvSpPr txBox="1"/>
            <p:nvPr/>
          </p:nvSpPr>
          <p:spPr>
            <a:xfrm>
              <a:off x="3330910" y="5342604"/>
              <a:ext cx="566084" cy="267766"/>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SERVICE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44" name="Group 43"/>
          <p:cNvGrpSpPr/>
          <p:nvPr/>
        </p:nvGrpSpPr>
        <p:grpSpPr>
          <a:xfrm>
            <a:off x="4361142" y="4110171"/>
            <a:ext cx="1554339" cy="1373142"/>
            <a:chOff x="2859572" y="3689648"/>
            <a:chExt cx="1524000" cy="1346340"/>
          </a:xfrm>
        </p:grpSpPr>
        <p:sp>
          <p:nvSpPr>
            <p:cNvPr id="45" name="Hexagon 4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extBox 45"/>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MONOLITH</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47" name="Straight Arrow Connector 46"/>
          <p:cNvCxnSpPr>
            <a:cxnSpLocks/>
          </p:cNvCxnSpPr>
          <p:nvPr/>
        </p:nvCxnSpPr>
        <p:spPr>
          <a:xfrm flipH="1">
            <a:off x="6360791" y="2224230"/>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grpSp>
        <p:nvGrpSpPr>
          <p:cNvPr id="48" name="Group 47"/>
          <p:cNvGrpSpPr/>
          <p:nvPr/>
        </p:nvGrpSpPr>
        <p:grpSpPr>
          <a:xfrm>
            <a:off x="5555529" y="4303129"/>
            <a:ext cx="347300" cy="336599"/>
            <a:chOff x="3330908" y="5222873"/>
            <a:chExt cx="566084" cy="548640"/>
          </a:xfrm>
        </p:grpSpPr>
        <p:sp>
          <p:nvSpPr>
            <p:cNvPr id="49" name="Rectangle: Rounded Corners 48"/>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1" name="Group 50"/>
          <p:cNvGrpSpPr/>
          <p:nvPr/>
        </p:nvGrpSpPr>
        <p:grpSpPr>
          <a:xfrm>
            <a:off x="4964661" y="3911345"/>
            <a:ext cx="347300" cy="336599"/>
            <a:chOff x="3330910" y="5222873"/>
            <a:chExt cx="566084" cy="548640"/>
          </a:xfrm>
        </p:grpSpPr>
        <p:sp>
          <p:nvSpPr>
            <p:cNvPr id="52" name="Rectangle: Rounded Corners 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4" name="Group 53"/>
          <p:cNvGrpSpPr/>
          <p:nvPr/>
        </p:nvGrpSpPr>
        <p:grpSpPr>
          <a:xfrm>
            <a:off x="7172932" y="4303129"/>
            <a:ext cx="347300" cy="336599"/>
            <a:chOff x="3330908" y="5222873"/>
            <a:chExt cx="566084" cy="548640"/>
          </a:xfrm>
        </p:grpSpPr>
        <p:sp>
          <p:nvSpPr>
            <p:cNvPr id="55" name="Rectangle: Rounded Corners 54"/>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7" name="Group 56"/>
          <p:cNvGrpSpPr/>
          <p:nvPr/>
        </p:nvGrpSpPr>
        <p:grpSpPr>
          <a:xfrm>
            <a:off x="7627665" y="4299930"/>
            <a:ext cx="347300" cy="336599"/>
            <a:chOff x="3330910" y="5222873"/>
            <a:chExt cx="566084" cy="548640"/>
          </a:xfrm>
        </p:grpSpPr>
        <p:sp>
          <p:nvSpPr>
            <p:cNvPr id="58" name="Rectangle: Rounded Corners 57"/>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TextBox 58"/>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60" name="TextBox 59"/>
          <p:cNvSpPr txBox="1"/>
          <p:nvPr/>
        </p:nvSpPr>
        <p:spPr>
          <a:xfrm>
            <a:off x="4931064"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Old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1" name="TextBox 60"/>
          <p:cNvSpPr txBox="1"/>
          <p:nvPr/>
        </p:nvSpPr>
        <p:spPr>
          <a:xfrm>
            <a:off x="7090160"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New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2" name="Straight Arrow Connector 61"/>
          <p:cNvCxnSpPr>
            <a:cxnSpLocks/>
          </p:cNvCxnSpPr>
          <p:nvPr/>
        </p:nvCxnSpPr>
        <p:spPr>
          <a:xfrm flipH="1">
            <a:off x="5409068" y="2851863"/>
            <a:ext cx="706582" cy="986318"/>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63" name="Group 62"/>
          <p:cNvGrpSpPr/>
          <p:nvPr/>
        </p:nvGrpSpPr>
        <p:grpSpPr>
          <a:xfrm>
            <a:off x="6140906" y="4494293"/>
            <a:ext cx="819553" cy="0"/>
            <a:chOff x="6020179" y="4420859"/>
            <a:chExt cx="803556" cy="0"/>
          </a:xfrm>
        </p:grpSpPr>
        <p:cxnSp>
          <p:nvCxnSpPr>
            <p:cNvPr id="64" name="Straight Arrow Connector 63"/>
            <p:cNvCxnSpPr>
              <a:cxnSpLocks/>
            </p:cNvCxnSpPr>
            <p:nvPr/>
          </p:nvCxnSpPr>
          <p:spPr>
            <a:xfrm flipH="1">
              <a:off x="60201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65" name="Straight Arrow Connector 64"/>
            <p:cNvCxnSpPr>
              <a:cxnSpLocks/>
            </p:cNvCxnSpPr>
            <p:nvPr/>
          </p:nvCxnSpPr>
          <p:spPr>
            <a:xfrm>
              <a:off x="61725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grpSp>
      <p:grpSp>
        <p:nvGrpSpPr>
          <p:cNvPr id="66" name="Group 65"/>
          <p:cNvGrpSpPr/>
          <p:nvPr/>
        </p:nvGrpSpPr>
        <p:grpSpPr>
          <a:xfrm>
            <a:off x="6010065" y="2420935"/>
            <a:ext cx="704291" cy="587164"/>
            <a:chOff x="3279812" y="2943367"/>
            <a:chExt cx="690544" cy="575703"/>
          </a:xfrm>
        </p:grpSpPr>
        <p:grpSp>
          <p:nvGrpSpPr>
            <p:cNvPr id="67" name="Group 66"/>
            <p:cNvGrpSpPr/>
            <p:nvPr/>
          </p:nvGrpSpPr>
          <p:grpSpPr>
            <a:xfrm>
              <a:off x="3354872" y="2943367"/>
              <a:ext cx="533400" cy="575703"/>
              <a:chOff x="4933950" y="3378200"/>
              <a:chExt cx="287338" cy="307975"/>
            </a:xfrm>
          </p:grpSpPr>
          <p:sp>
            <p:nvSpPr>
              <p:cNvPr id="69"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70" name="Group 8"/>
              <p:cNvGrpSpPr>
                <a:grpSpLocks noChangeAspect="1"/>
              </p:cNvGrpSpPr>
              <p:nvPr/>
            </p:nvGrpSpPr>
            <p:grpSpPr bwMode="auto">
              <a:xfrm>
                <a:off x="4933950" y="3378200"/>
                <a:ext cx="287338" cy="307975"/>
                <a:chOff x="3108" y="2128"/>
                <a:chExt cx="181" cy="194"/>
              </a:xfrm>
              <a:solidFill>
                <a:srgbClr val="0078D7"/>
              </a:solidFill>
            </p:grpSpPr>
            <p:sp>
              <p:nvSpPr>
                <p:cNvPr id="71"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2"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68" name="TextBox 67"/>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REQUEST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ROUTER</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74" name="Rectangle 73"/>
          <p:cNvSpPr/>
          <p:nvPr/>
        </p:nvSpPr>
        <p:spPr>
          <a:xfrm>
            <a:off x="350837" y="982662"/>
            <a:ext cx="2034423" cy="542399"/>
          </a:xfrm>
          <a:prstGeom prst="rect">
            <a:avLst/>
          </a:prstGeom>
        </p:spPr>
        <p:txBody>
          <a:bodyPr wrap="none">
            <a:spAutoFit/>
          </a:bodyPr>
          <a:lstStyle/>
          <a:p>
            <a:pPr defTabSz="932597">
              <a:defRPr/>
            </a:pPr>
            <a:r>
              <a:rPr lang="en-US" sz="2856" kern="0" spc="-104" dirty="0">
                <a:ln w="3175">
                  <a:noFill/>
                </a:ln>
                <a:gradFill>
                  <a:gsLst>
                    <a:gs pos="1250">
                      <a:srgbClr val="0078D7"/>
                    </a:gs>
                    <a:gs pos="100000">
                      <a:srgbClr val="0078D7"/>
                    </a:gs>
                  </a:gsLst>
                  <a:lin ang="5400000" scaled="0"/>
                </a:gradFill>
                <a:latin typeface="Segoe UI Light"/>
                <a:cs typeface="Segoe UI" pitchFamily="34" charset="0"/>
              </a:rPr>
              <a:t>Stop digging</a:t>
            </a:r>
            <a:endParaRPr lang="en-US" sz="1836" kern="0" dirty="0">
              <a:solidFill>
                <a:sysClr val="windowText" lastClr="000000"/>
              </a:solidFill>
            </a:endParaRPr>
          </a:p>
        </p:txBody>
      </p:sp>
      <p:sp>
        <p:nvSpPr>
          <p:cNvPr id="2" name="Rectangle 1"/>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25202811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Martin Fowler’s: Strangler Application</a:t>
            </a:r>
          </a:p>
        </p:txBody>
      </p:sp>
      <p:pic>
        <p:nvPicPr>
          <p:cNvPr id="5" name="Picture Placeholder 3"/>
          <p:cNvPicPr>
            <a:picLocks noChangeAspect="1"/>
          </p:cNvPicPr>
          <p:nvPr/>
        </p:nvPicPr>
        <p:blipFill rotWithShape="1">
          <a:blip r:embed="rId3"/>
          <a:srcRect l="8910" r="11100"/>
          <a:stretch/>
        </p:blipFill>
        <p:spPr>
          <a:xfrm>
            <a:off x="3621163" y="1356514"/>
            <a:ext cx="4131451" cy="5219751"/>
          </a:xfrm>
          <a:prstGeom prst="rect">
            <a:avLst/>
          </a:prstGeom>
        </p:spPr>
      </p:pic>
    </p:spTree>
    <p:extLst>
      <p:ext uri="{BB962C8B-B14F-4D97-AF65-F5344CB8AC3E}">
        <p14:creationId xmlns:p14="http://schemas.microsoft.com/office/powerpoint/2010/main" val="33641125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350837" y="974942"/>
            <a:ext cx="4331282"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Split front-end and back-end</a:t>
            </a:r>
            <a:endParaRPr lang="en-US" sz="1836" kern="0" dirty="0">
              <a:solidFill>
                <a:sysClr val="windowText" lastClr="000000"/>
              </a:solidFill>
            </a:endParaRPr>
          </a:p>
        </p:txBody>
      </p:sp>
      <p:sp>
        <p:nvSpPr>
          <p:cNvPr id="140" name="Hexagon 139"/>
          <p:cNvSpPr/>
          <p:nvPr/>
        </p:nvSpPr>
        <p:spPr bwMode="auto">
          <a:xfrm>
            <a:off x="239095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Hexagon 140"/>
          <p:cNvSpPr/>
          <p:nvPr/>
        </p:nvSpPr>
        <p:spPr bwMode="auto">
          <a:xfrm>
            <a:off x="765282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Hexagon 141"/>
          <p:cNvSpPr/>
          <p:nvPr/>
        </p:nvSpPr>
        <p:spPr bwMode="auto">
          <a:xfrm>
            <a:off x="5817441" y="2789194"/>
            <a:ext cx="1554339" cy="1373142"/>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3" name="Straight Arrow Connector 142"/>
          <p:cNvCxnSpPr>
            <a:cxnSpLocks/>
          </p:cNvCxnSpPr>
          <p:nvPr/>
        </p:nvCxnSpPr>
        <p:spPr>
          <a:xfrm>
            <a:off x="8956673" y="4641071"/>
            <a:ext cx="1" cy="915305"/>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144" name="Straight Arrow Connector 143"/>
          <p:cNvCxnSpPr>
            <a:cxnSpLocks/>
          </p:cNvCxnSpPr>
          <p:nvPr/>
        </p:nvCxnSpPr>
        <p:spPr>
          <a:xfrm flipH="1">
            <a:off x="3698580" y="3064205"/>
            <a:ext cx="1" cy="2492171"/>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145" name="Group 144"/>
          <p:cNvGrpSpPr/>
          <p:nvPr/>
        </p:nvGrpSpPr>
        <p:grpSpPr>
          <a:xfrm>
            <a:off x="3413939" y="1737730"/>
            <a:ext cx="631755" cy="559562"/>
            <a:chOff x="3960831" y="2201862"/>
            <a:chExt cx="619424" cy="548640"/>
          </a:xfrm>
        </p:grpSpPr>
        <p:sp>
          <p:nvSpPr>
            <p:cNvPr id="146" name="Oval 14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47" name="TextBox 146"/>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48" name="Group 147"/>
          <p:cNvGrpSpPr/>
          <p:nvPr/>
        </p:nvGrpSpPr>
        <p:grpSpPr>
          <a:xfrm>
            <a:off x="6311643" y="1737730"/>
            <a:ext cx="631755" cy="559562"/>
            <a:chOff x="3960831" y="2201862"/>
            <a:chExt cx="619424" cy="548640"/>
          </a:xfrm>
        </p:grpSpPr>
        <p:sp>
          <p:nvSpPr>
            <p:cNvPr id="149" name="Oval 148"/>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0" name="TextBox 149"/>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1" name="Group 150"/>
          <p:cNvGrpSpPr/>
          <p:nvPr/>
        </p:nvGrpSpPr>
        <p:grpSpPr>
          <a:xfrm>
            <a:off x="3405044" y="4818884"/>
            <a:ext cx="577353" cy="559562"/>
            <a:chOff x="3330910" y="5222873"/>
            <a:chExt cx="566084" cy="548640"/>
          </a:xfrm>
        </p:grpSpPr>
        <p:sp>
          <p:nvSpPr>
            <p:cNvPr id="152" name="Rectangle: Rounded Corners 1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TextBox 152"/>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4" name="Group 153"/>
          <p:cNvGrpSpPr/>
          <p:nvPr/>
        </p:nvGrpSpPr>
        <p:grpSpPr>
          <a:xfrm>
            <a:off x="3413939" y="5559440"/>
            <a:ext cx="559562" cy="559562"/>
            <a:chOff x="3339632" y="5948977"/>
            <a:chExt cx="548640" cy="548640"/>
          </a:xfrm>
        </p:grpSpPr>
        <p:sp>
          <p:nvSpPr>
            <p:cNvPr id="155" name="Oval 154"/>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6" name="TextBox 155"/>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7"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58" name="Group 157"/>
          <p:cNvGrpSpPr/>
          <p:nvPr/>
        </p:nvGrpSpPr>
        <p:grpSpPr>
          <a:xfrm>
            <a:off x="8665167" y="4818884"/>
            <a:ext cx="577353" cy="559562"/>
            <a:chOff x="8488362" y="5222873"/>
            <a:chExt cx="566084" cy="548640"/>
          </a:xfrm>
        </p:grpSpPr>
        <p:sp>
          <p:nvSpPr>
            <p:cNvPr id="159" name="Rectangle: Rounded Corners 158"/>
            <p:cNvSpPr/>
            <p:nvPr/>
          </p:nvSpPr>
          <p:spPr bwMode="auto">
            <a:xfrm>
              <a:off x="8497084"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8488362"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1" name="Group 160"/>
          <p:cNvGrpSpPr/>
          <p:nvPr/>
        </p:nvGrpSpPr>
        <p:grpSpPr>
          <a:xfrm>
            <a:off x="8681359" y="5559440"/>
            <a:ext cx="559562" cy="559562"/>
            <a:chOff x="8504238" y="5948977"/>
            <a:chExt cx="548640" cy="548640"/>
          </a:xfrm>
        </p:grpSpPr>
        <p:sp>
          <p:nvSpPr>
            <p:cNvPr id="162" name="Oval 161"/>
            <p:cNvSpPr/>
            <p:nvPr/>
          </p:nvSpPr>
          <p:spPr bwMode="auto">
            <a:xfrm>
              <a:off x="8504238"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3" name="TextBox 162"/>
            <p:cNvSpPr txBox="1"/>
            <p:nvPr/>
          </p:nvSpPr>
          <p:spPr>
            <a:xfrm>
              <a:off x="8518525"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64" name="Freeform 5"/>
            <p:cNvSpPr>
              <a:spLocks noEditPoints="1"/>
            </p:cNvSpPr>
            <p:nvPr/>
          </p:nvSpPr>
          <p:spPr bwMode="auto">
            <a:xfrm>
              <a:off x="8684874"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5" name="Group 164"/>
          <p:cNvGrpSpPr/>
          <p:nvPr/>
        </p:nvGrpSpPr>
        <p:grpSpPr>
          <a:xfrm>
            <a:off x="6893869" y="3067540"/>
            <a:ext cx="559562" cy="559562"/>
            <a:chOff x="3960831" y="2201862"/>
            <a:chExt cx="548640" cy="548640"/>
          </a:xfrm>
        </p:grpSpPr>
        <p:sp>
          <p:nvSpPr>
            <p:cNvPr id="166" name="Oval 16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7" name="TextBox 166"/>
            <p:cNvSpPr txBox="1"/>
            <p:nvPr/>
          </p:nvSpPr>
          <p:spPr>
            <a:xfrm>
              <a:off x="3968768" y="2328831"/>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8" name="Group 167"/>
          <p:cNvGrpSpPr/>
          <p:nvPr/>
        </p:nvGrpSpPr>
        <p:grpSpPr>
          <a:xfrm>
            <a:off x="2924323" y="3255134"/>
            <a:ext cx="1554339" cy="1373142"/>
            <a:chOff x="2859572" y="3689648"/>
            <a:chExt cx="1524000" cy="1346340"/>
          </a:xfrm>
        </p:grpSpPr>
        <p:sp>
          <p:nvSpPr>
            <p:cNvPr id="169" name="Hexagon 168"/>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TextBox 169"/>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1" name="Group 170"/>
          <p:cNvGrpSpPr/>
          <p:nvPr/>
        </p:nvGrpSpPr>
        <p:grpSpPr>
          <a:xfrm>
            <a:off x="8179717" y="3255134"/>
            <a:ext cx="1554339" cy="1373142"/>
            <a:chOff x="8012387" y="3689648"/>
            <a:chExt cx="1524000" cy="1346340"/>
          </a:xfrm>
        </p:grpSpPr>
        <p:sp>
          <p:nvSpPr>
            <p:cNvPr id="172" name="Hexagon 171"/>
            <p:cNvSpPr/>
            <p:nvPr/>
          </p:nvSpPr>
          <p:spPr bwMode="auto">
            <a:xfrm>
              <a:off x="8012387" y="3689648"/>
              <a:ext cx="1524000" cy="1346340"/>
            </a:xfrm>
            <a:prstGeom prst="hexagon">
              <a:avLst>
                <a:gd name="adj" fmla="val 27425"/>
                <a:gd name="vf" fmla="val 115470"/>
              </a:avLst>
            </a:prstGeom>
            <a:solidFill>
              <a:srgbClr val="FFFFFF"/>
            </a:solidFill>
            <a:ln w="28575" cap="rnd" cmpd="sng" algn="ctr">
              <a:solidFill>
                <a:srgbClr val="0078D7"/>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8380499"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4" name="Group 173"/>
          <p:cNvGrpSpPr/>
          <p:nvPr/>
        </p:nvGrpSpPr>
        <p:grpSpPr>
          <a:xfrm>
            <a:off x="3352928" y="2493997"/>
            <a:ext cx="704291" cy="587164"/>
            <a:chOff x="3279812" y="2943367"/>
            <a:chExt cx="690544" cy="575703"/>
          </a:xfrm>
        </p:grpSpPr>
        <p:grpSp>
          <p:nvGrpSpPr>
            <p:cNvPr id="175" name="Group 174"/>
            <p:cNvGrpSpPr/>
            <p:nvPr/>
          </p:nvGrpSpPr>
          <p:grpSpPr>
            <a:xfrm>
              <a:off x="3354872" y="2943367"/>
              <a:ext cx="533400" cy="575703"/>
              <a:chOff x="4933950" y="3378200"/>
              <a:chExt cx="287338" cy="307975"/>
            </a:xfrm>
          </p:grpSpPr>
          <p:sp>
            <p:nvSpPr>
              <p:cNvPr id="177"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78" name="Group 8"/>
              <p:cNvGrpSpPr>
                <a:grpSpLocks noChangeAspect="1"/>
              </p:cNvGrpSpPr>
              <p:nvPr/>
            </p:nvGrpSpPr>
            <p:grpSpPr bwMode="auto">
              <a:xfrm>
                <a:off x="4933950" y="3378200"/>
                <a:ext cx="287338" cy="307975"/>
                <a:chOff x="3108" y="2128"/>
                <a:chExt cx="181" cy="194"/>
              </a:xfrm>
              <a:solidFill>
                <a:srgbClr val="0078D7"/>
              </a:solidFill>
            </p:grpSpPr>
            <p:sp>
              <p:nvSpPr>
                <p:cNvPr id="179"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0"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1"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76" name="TextBox 175"/>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82" name="Group 181"/>
          <p:cNvGrpSpPr/>
          <p:nvPr/>
        </p:nvGrpSpPr>
        <p:grpSpPr>
          <a:xfrm>
            <a:off x="6239107" y="2493996"/>
            <a:ext cx="704291" cy="608163"/>
            <a:chOff x="6109656" y="2943367"/>
            <a:chExt cx="690544" cy="596292"/>
          </a:xfrm>
        </p:grpSpPr>
        <p:grpSp>
          <p:nvGrpSpPr>
            <p:cNvPr id="183" name="Group 182"/>
            <p:cNvGrpSpPr/>
            <p:nvPr/>
          </p:nvGrpSpPr>
          <p:grpSpPr>
            <a:xfrm>
              <a:off x="6184716" y="2943367"/>
              <a:ext cx="533400" cy="596292"/>
              <a:chOff x="4933950" y="3378200"/>
              <a:chExt cx="287338" cy="307975"/>
            </a:xfrm>
          </p:grpSpPr>
          <p:sp>
            <p:nvSpPr>
              <p:cNvPr id="18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86" name="Group 8"/>
              <p:cNvGrpSpPr>
                <a:grpSpLocks noChangeAspect="1"/>
              </p:cNvGrpSpPr>
              <p:nvPr/>
            </p:nvGrpSpPr>
            <p:grpSpPr bwMode="auto">
              <a:xfrm>
                <a:off x="4933950" y="3378200"/>
                <a:ext cx="287338" cy="307975"/>
                <a:chOff x="3108" y="2128"/>
                <a:chExt cx="181" cy="194"/>
              </a:xfrm>
              <a:solidFill>
                <a:srgbClr val="0078D7"/>
              </a:solidFill>
            </p:grpSpPr>
            <p:sp>
              <p:nvSpPr>
                <p:cNvPr id="18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84" name="TextBox 183"/>
            <p:cNvSpPr txBox="1"/>
            <p:nvPr/>
          </p:nvSpPr>
          <p:spPr>
            <a:xfrm>
              <a:off x="6109656"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90" name="Group 189"/>
          <p:cNvGrpSpPr/>
          <p:nvPr/>
        </p:nvGrpSpPr>
        <p:grpSpPr>
          <a:xfrm>
            <a:off x="7626674" y="3059904"/>
            <a:ext cx="704291" cy="596127"/>
            <a:chOff x="7470139" y="3498228"/>
            <a:chExt cx="690544" cy="584491"/>
          </a:xfrm>
        </p:grpSpPr>
        <p:grpSp>
          <p:nvGrpSpPr>
            <p:cNvPr id="191" name="Group 190"/>
            <p:cNvGrpSpPr/>
            <p:nvPr/>
          </p:nvGrpSpPr>
          <p:grpSpPr>
            <a:xfrm>
              <a:off x="7545199" y="3498228"/>
              <a:ext cx="533400" cy="584491"/>
              <a:chOff x="4933950" y="3378200"/>
              <a:chExt cx="287338" cy="307975"/>
            </a:xfrm>
          </p:grpSpPr>
          <p:sp>
            <p:nvSpPr>
              <p:cNvPr id="193"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94" name="Group 8"/>
              <p:cNvGrpSpPr>
                <a:grpSpLocks noChangeAspect="1"/>
              </p:cNvGrpSpPr>
              <p:nvPr/>
            </p:nvGrpSpPr>
            <p:grpSpPr bwMode="auto">
              <a:xfrm>
                <a:off x="4933950" y="3378200"/>
                <a:ext cx="287338" cy="307975"/>
                <a:chOff x="3108" y="2128"/>
                <a:chExt cx="181" cy="194"/>
              </a:xfrm>
              <a:solidFill>
                <a:srgbClr val="0078D7"/>
              </a:solidFill>
            </p:grpSpPr>
            <p:sp>
              <p:nvSpPr>
                <p:cNvPr id="195"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6"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7"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92" name="TextBox 191"/>
            <p:cNvSpPr txBox="1"/>
            <p:nvPr/>
          </p:nvSpPr>
          <p:spPr>
            <a:xfrm>
              <a:off x="7470139" y="3677487"/>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198" name="Oval 197"/>
          <p:cNvSpPr/>
          <p:nvPr/>
        </p:nvSpPr>
        <p:spPr bwMode="auto">
          <a:xfrm>
            <a:off x="3640191"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99" name="Oval 198"/>
          <p:cNvSpPr/>
          <p:nvPr/>
        </p:nvSpPr>
        <p:spPr bwMode="auto">
          <a:xfrm>
            <a:off x="3640191" y="3207679"/>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00" name="Oval 199"/>
          <p:cNvSpPr/>
          <p:nvPr/>
        </p:nvSpPr>
        <p:spPr bwMode="auto">
          <a:xfrm>
            <a:off x="8896258"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01" name="Straight Arrow Connector 200"/>
          <p:cNvCxnSpPr>
            <a:cxnSpLocks/>
          </p:cNvCxnSpPr>
          <p:nvPr/>
        </p:nvCxnSpPr>
        <p:spPr>
          <a:xfrm flipH="1">
            <a:off x="3695738"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2" name="Straight Arrow Connector 201"/>
          <p:cNvCxnSpPr>
            <a:cxnSpLocks/>
          </p:cNvCxnSpPr>
          <p:nvPr/>
        </p:nvCxnSpPr>
        <p:spPr>
          <a:xfrm flipH="1">
            <a:off x="6587672"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3" name="Straight Arrow Connector 202"/>
          <p:cNvCxnSpPr>
            <a:cxnSpLocks/>
          </p:cNvCxnSpPr>
          <p:nvPr/>
        </p:nvCxnSpPr>
        <p:spPr>
          <a:xfrm>
            <a:off x="7456880" y="3361288"/>
            <a:ext cx="189926" cy="1"/>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4" name="Straight Arrow Connector 203"/>
          <p:cNvCxnSpPr>
            <a:cxnSpLocks/>
          </p:cNvCxnSpPr>
          <p:nvPr/>
        </p:nvCxnSpPr>
        <p:spPr>
          <a:xfrm>
            <a:off x="5084766" y="3951573"/>
            <a:ext cx="652822" cy="0"/>
          </a:xfrm>
          <a:prstGeom prst="straightConnector1">
            <a:avLst/>
          </a:prstGeom>
          <a:noFill/>
          <a:ln w="25400" cap="rnd" cmpd="sng" algn="ctr">
            <a:solidFill>
              <a:srgbClr val="0078D7"/>
            </a:solidFill>
            <a:prstDash val="solid"/>
            <a:headEnd type="none"/>
            <a:tailEnd type="arrow" w="lg" len="med"/>
          </a:ln>
          <a:effectLst/>
        </p:spPr>
      </p:cxnSp>
      <p:sp>
        <p:nvSpPr>
          <p:cNvPr id="69" name="Rectangle 68"/>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12952941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361781" y="933166"/>
            <a:ext cx="231353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Extract services</a:t>
            </a:r>
            <a:endParaRPr lang="en-US" sz="1836" kern="0" dirty="0">
              <a:solidFill>
                <a:sysClr val="windowText" lastClr="000000"/>
              </a:solidFill>
            </a:endParaRPr>
          </a:p>
        </p:txBody>
      </p:sp>
      <p:grpSp>
        <p:nvGrpSpPr>
          <p:cNvPr id="245" name="Group 244"/>
          <p:cNvGrpSpPr/>
          <p:nvPr/>
        </p:nvGrpSpPr>
        <p:grpSpPr>
          <a:xfrm>
            <a:off x="463237" y="1682549"/>
            <a:ext cx="11637687" cy="4606164"/>
            <a:chOff x="458872" y="1880185"/>
            <a:chExt cx="11410533" cy="4516257"/>
          </a:xfrm>
        </p:grpSpPr>
        <p:grpSp>
          <p:nvGrpSpPr>
            <p:cNvPr id="246" name="Group 245"/>
            <p:cNvGrpSpPr/>
            <p:nvPr/>
          </p:nvGrpSpPr>
          <p:grpSpPr>
            <a:xfrm>
              <a:off x="6400433" y="1880185"/>
              <a:ext cx="5468972" cy="3747115"/>
              <a:chOff x="7697077" y="-4425198"/>
              <a:chExt cx="5468972" cy="3747115"/>
            </a:xfrm>
          </p:grpSpPr>
          <p:cxnSp>
            <p:nvCxnSpPr>
              <p:cNvPr id="342" name="Straight Arrow Connector 341"/>
              <p:cNvCxnSpPr>
                <a:cxnSpLocks/>
              </p:cNvCxnSpPr>
              <p:nvPr/>
            </p:nvCxnSpPr>
            <p:spPr>
              <a:xfrm>
                <a:off x="11893078"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sp>
            <p:nvSpPr>
              <p:cNvPr id="343" name="Hexagon 342"/>
              <p:cNvSpPr/>
              <p:nvPr/>
            </p:nvSpPr>
            <p:spPr bwMode="auto">
              <a:xfrm>
                <a:off x="7697077"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44" name="Straight Arrow Connector 343"/>
              <p:cNvCxnSpPr>
                <a:cxnSpLocks/>
              </p:cNvCxnSpPr>
              <p:nvPr/>
            </p:nvCxnSpPr>
            <p:spPr>
              <a:xfrm flipH="1">
                <a:off x="8979183" y="-3673255"/>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345" name="Group 344"/>
              <p:cNvGrpSpPr/>
              <p:nvPr/>
            </p:nvGrpSpPr>
            <p:grpSpPr>
              <a:xfrm>
                <a:off x="8220036" y="-3486052"/>
                <a:ext cx="1524000" cy="1346340"/>
                <a:chOff x="2859572" y="3689648"/>
                <a:chExt cx="1524000" cy="1346340"/>
              </a:xfrm>
            </p:grpSpPr>
            <p:sp>
              <p:nvSpPr>
                <p:cNvPr id="413" name="Hexagon 412"/>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TextBox 413"/>
                <p:cNvSpPr txBox="1"/>
                <p:nvPr/>
              </p:nvSpPr>
              <p:spPr>
                <a:xfrm>
                  <a:off x="3227684" y="3785847"/>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46" name="Oval 345"/>
              <p:cNvSpPr/>
              <p:nvPr/>
            </p:nvSpPr>
            <p:spPr bwMode="auto">
              <a:xfrm>
                <a:off x="8921932"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47" name="Oval 346"/>
              <p:cNvSpPr/>
              <p:nvPr/>
            </p:nvSpPr>
            <p:spPr bwMode="auto">
              <a:xfrm>
                <a:off x="8921932"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348" name="Straight Arrow Connector 347"/>
              <p:cNvCxnSpPr>
                <a:cxnSpLocks/>
                <a:endCxn id="411" idx="8"/>
              </p:cNvCxnSpPr>
              <p:nvPr/>
            </p:nvCxnSpPr>
            <p:spPr>
              <a:xfrm>
                <a:off x="8979180"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49" name="Group 348"/>
              <p:cNvGrpSpPr/>
              <p:nvPr/>
            </p:nvGrpSpPr>
            <p:grpSpPr>
              <a:xfrm>
                <a:off x="8640276" y="-4232333"/>
                <a:ext cx="690544" cy="575703"/>
                <a:chOff x="3279812" y="2943367"/>
                <a:chExt cx="690544" cy="575703"/>
              </a:xfrm>
            </p:grpSpPr>
            <p:grpSp>
              <p:nvGrpSpPr>
                <p:cNvPr id="406" name="Group 405"/>
                <p:cNvGrpSpPr/>
                <p:nvPr/>
              </p:nvGrpSpPr>
              <p:grpSpPr>
                <a:xfrm>
                  <a:off x="3354872" y="2943367"/>
                  <a:ext cx="533400" cy="575703"/>
                  <a:chOff x="4933950" y="3378200"/>
                  <a:chExt cx="287338" cy="307975"/>
                </a:xfrm>
              </p:grpSpPr>
              <p:sp>
                <p:nvSpPr>
                  <p:cNvPr id="408"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409" name="Group 8"/>
                  <p:cNvGrpSpPr>
                    <a:grpSpLocks noChangeAspect="1"/>
                  </p:cNvGrpSpPr>
                  <p:nvPr/>
                </p:nvGrpSpPr>
                <p:grpSpPr bwMode="auto">
                  <a:xfrm>
                    <a:off x="4933950" y="3378200"/>
                    <a:ext cx="287338" cy="307975"/>
                    <a:chOff x="3108" y="2128"/>
                    <a:chExt cx="181" cy="194"/>
                  </a:xfrm>
                  <a:solidFill>
                    <a:srgbClr val="0078D7"/>
                  </a:solidFill>
                </p:grpSpPr>
                <p:sp>
                  <p:nvSpPr>
                    <p:cNvPr id="410"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1"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2"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407" name="TextBox 406"/>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0" name="Straight Arrow Connector 349"/>
              <p:cNvCxnSpPr>
                <a:cxnSpLocks/>
              </p:cNvCxnSpPr>
              <p:nvPr/>
            </p:nvCxnSpPr>
            <p:spPr>
              <a:xfrm>
                <a:off x="8979180"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51" name="Group 350"/>
              <p:cNvGrpSpPr/>
              <p:nvPr/>
            </p:nvGrpSpPr>
            <p:grpSpPr>
              <a:xfrm>
                <a:off x="8691374" y="-1952827"/>
                <a:ext cx="566084" cy="548640"/>
                <a:chOff x="3330910" y="5222873"/>
                <a:chExt cx="566084" cy="548640"/>
              </a:xfrm>
            </p:grpSpPr>
            <p:sp>
              <p:nvSpPr>
                <p:cNvPr id="404" name="Rectangle: Rounded Corners 403"/>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TextBox 404"/>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2" name="Group 351"/>
              <p:cNvGrpSpPr/>
              <p:nvPr/>
            </p:nvGrpSpPr>
            <p:grpSpPr>
              <a:xfrm>
                <a:off x="8700096" y="-1226723"/>
                <a:ext cx="548640" cy="548640"/>
                <a:chOff x="3339632" y="5948977"/>
                <a:chExt cx="548640" cy="548640"/>
              </a:xfrm>
            </p:grpSpPr>
            <p:sp>
              <p:nvSpPr>
                <p:cNvPr id="401" name="Oval 400"/>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2" name="TextBox 401"/>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03"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53" name="Group 352"/>
              <p:cNvGrpSpPr/>
              <p:nvPr/>
            </p:nvGrpSpPr>
            <p:grpSpPr>
              <a:xfrm>
                <a:off x="9734713" y="-3679669"/>
                <a:ext cx="548640" cy="548640"/>
                <a:chOff x="6775070" y="3505716"/>
                <a:chExt cx="548640" cy="548640"/>
              </a:xfrm>
            </p:grpSpPr>
            <p:sp>
              <p:nvSpPr>
                <p:cNvPr id="399" name="Oval 39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0" name="TextBox 39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4" name="Group 353"/>
              <p:cNvGrpSpPr/>
              <p:nvPr/>
            </p:nvGrpSpPr>
            <p:grpSpPr>
              <a:xfrm>
                <a:off x="9734713" y="-2471682"/>
                <a:ext cx="548640" cy="548640"/>
                <a:chOff x="6775070" y="3505716"/>
                <a:chExt cx="548640" cy="548640"/>
              </a:xfrm>
            </p:grpSpPr>
            <p:sp>
              <p:nvSpPr>
                <p:cNvPr id="397" name="Oval 396"/>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98" name="TextBox 397"/>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5" name="Hexagon 354"/>
              <p:cNvSpPr/>
              <p:nvPr/>
            </p:nvSpPr>
            <p:spPr bwMode="auto">
              <a:xfrm>
                <a:off x="10608831"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p:cNvGrpSpPr/>
              <p:nvPr/>
            </p:nvGrpSpPr>
            <p:grpSpPr>
              <a:xfrm>
                <a:off x="11131790" y="-3486052"/>
                <a:ext cx="1524000" cy="1346340"/>
                <a:chOff x="2859572" y="3689648"/>
                <a:chExt cx="1524000" cy="1346340"/>
              </a:xfrm>
            </p:grpSpPr>
            <p:sp>
              <p:nvSpPr>
                <p:cNvPr id="395" name="Hexagon 39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TextBox 395"/>
                <p:cNvSpPr txBox="1"/>
                <p:nvPr/>
              </p:nvSpPr>
              <p:spPr>
                <a:xfrm>
                  <a:off x="3227684" y="3783978"/>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7" name="Oval 356"/>
              <p:cNvSpPr/>
              <p:nvPr/>
            </p:nvSpPr>
            <p:spPr bwMode="auto">
              <a:xfrm>
                <a:off x="11833686"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58" name="Group 357"/>
              <p:cNvGrpSpPr/>
              <p:nvPr/>
            </p:nvGrpSpPr>
            <p:grpSpPr>
              <a:xfrm>
                <a:off x="11552030" y="-4232333"/>
                <a:ext cx="690544" cy="575703"/>
                <a:chOff x="3279812" y="2943367"/>
                <a:chExt cx="690544" cy="575703"/>
              </a:xfrm>
            </p:grpSpPr>
            <p:grpSp>
              <p:nvGrpSpPr>
                <p:cNvPr id="388" name="Group 387"/>
                <p:cNvGrpSpPr/>
                <p:nvPr/>
              </p:nvGrpSpPr>
              <p:grpSpPr>
                <a:xfrm>
                  <a:off x="3354872" y="2943367"/>
                  <a:ext cx="533400" cy="575703"/>
                  <a:chOff x="4933950" y="3378200"/>
                  <a:chExt cx="287338" cy="307975"/>
                </a:xfrm>
              </p:grpSpPr>
              <p:sp>
                <p:nvSpPr>
                  <p:cNvPr id="390"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91" name="Group 8"/>
                  <p:cNvGrpSpPr>
                    <a:grpSpLocks noChangeAspect="1"/>
                  </p:cNvGrpSpPr>
                  <p:nvPr/>
                </p:nvGrpSpPr>
                <p:grpSpPr bwMode="auto">
                  <a:xfrm>
                    <a:off x="4933950" y="3378200"/>
                    <a:ext cx="287338" cy="307975"/>
                    <a:chOff x="3108" y="2128"/>
                    <a:chExt cx="181" cy="194"/>
                  </a:xfrm>
                  <a:solidFill>
                    <a:srgbClr val="0078D7"/>
                  </a:solidFill>
                </p:grpSpPr>
                <p:sp>
                  <p:nvSpPr>
                    <p:cNvPr id="392"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3"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4"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89" name="TextBox 388"/>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9" name="Straight Arrow Connector 358"/>
              <p:cNvCxnSpPr>
                <a:cxnSpLocks/>
              </p:cNvCxnSpPr>
              <p:nvPr/>
            </p:nvCxnSpPr>
            <p:spPr>
              <a:xfrm>
                <a:off x="11890934"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60" name="Group 359"/>
              <p:cNvGrpSpPr/>
              <p:nvPr/>
            </p:nvGrpSpPr>
            <p:grpSpPr>
              <a:xfrm>
                <a:off x="11603128" y="-1952827"/>
                <a:ext cx="566084" cy="548640"/>
                <a:chOff x="3330910" y="5222873"/>
                <a:chExt cx="566084" cy="548640"/>
              </a:xfrm>
            </p:grpSpPr>
            <p:sp>
              <p:nvSpPr>
                <p:cNvPr id="386" name="Rectangle: Rounded Corners 385"/>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TextBox 386"/>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1" name="Group 360"/>
              <p:cNvGrpSpPr/>
              <p:nvPr/>
            </p:nvGrpSpPr>
            <p:grpSpPr>
              <a:xfrm>
                <a:off x="11611850" y="-1226723"/>
                <a:ext cx="548640" cy="548640"/>
                <a:chOff x="3339632" y="5948977"/>
                <a:chExt cx="548640" cy="548640"/>
              </a:xfrm>
            </p:grpSpPr>
            <p:sp>
              <p:nvSpPr>
                <p:cNvPr id="383" name="Oval 382"/>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4" name="TextBox 383"/>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5"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62" name="Group 361"/>
              <p:cNvGrpSpPr/>
              <p:nvPr/>
            </p:nvGrpSpPr>
            <p:grpSpPr>
              <a:xfrm>
                <a:off x="10628555" y="-3679669"/>
                <a:ext cx="548640" cy="548640"/>
                <a:chOff x="6775070" y="3505716"/>
                <a:chExt cx="548640" cy="548640"/>
              </a:xfrm>
            </p:grpSpPr>
            <p:sp>
              <p:nvSpPr>
                <p:cNvPr id="381" name="Oval 380"/>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2" name="TextBox 381"/>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3" name="Group 362"/>
              <p:cNvGrpSpPr/>
              <p:nvPr/>
            </p:nvGrpSpPr>
            <p:grpSpPr>
              <a:xfrm>
                <a:off x="10628555" y="-2471682"/>
                <a:ext cx="548640" cy="548640"/>
                <a:chOff x="6775070" y="3505716"/>
                <a:chExt cx="548640" cy="548640"/>
              </a:xfrm>
            </p:grpSpPr>
            <p:sp>
              <p:nvSpPr>
                <p:cNvPr id="379" name="Oval 37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0" name="TextBox 37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4" name="Group 363"/>
              <p:cNvGrpSpPr/>
              <p:nvPr/>
            </p:nvGrpSpPr>
            <p:grpSpPr>
              <a:xfrm>
                <a:off x="8709034" y="-3125218"/>
                <a:ext cx="512143" cy="350865"/>
                <a:chOff x="2439828" y="-3055891"/>
                <a:chExt cx="512143" cy="350865"/>
              </a:xfrm>
            </p:grpSpPr>
            <p:sp>
              <p:nvSpPr>
                <p:cNvPr id="377" name="Rectangle: Rounded Corners 376"/>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78" name="TextBox 377"/>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5" name="Group 364"/>
              <p:cNvGrpSpPr/>
              <p:nvPr/>
            </p:nvGrpSpPr>
            <p:grpSpPr>
              <a:xfrm>
                <a:off x="8705019" y="-2783845"/>
                <a:ext cx="512143" cy="350865"/>
                <a:chOff x="3028729" y="-3093991"/>
                <a:chExt cx="512143" cy="350865"/>
              </a:xfrm>
            </p:grpSpPr>
            <p:sp>
              <p:nvSpPr>
                <p:cNvPr id="375" name="Rectangle: Rounded Corners 374"/>
                <p:cNvSpPr/>
                <p:nvPr/>
              </p:nvSpPr>
              <p:spPr bwMode="auto">
                <a:xfrm>
                  <a:off x="3064244" y="-30813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TextBox 375"/>
                <p:cNvSpPr txBox="1"/>
                <p:nvPr/>
              </p:nvSpPr>
              <p:spPr>
                <a:xfrm>
                  <a:off x="3028729" y="-30939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66" name="Straight Arrow Connector 365"/>
              <p:cNvCxnSpPr>
                <a:cxnSpLocks/>
              </p:cNvCxnSpPr>
              <p:nvPr/>
            </p:nvCxnSpPr>
            <p:spPr>
              <a:xfrm>
                <a:off x="11890938" y="-2790154"/>
                <a:ext cx="0" cy="802392"/>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367" name="Oval 366"/>
              <p:cNvSpPr/>
              <p:nvPr/>
            </p:nvSpPr>
            <p:spPr bwMode="auto">
              <a:xfrm>
                <a:off x="9575909"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8" name="Oval 367"/>
              <p:cNvSpPr/>
              <p:nvPr/>
            </p:nvSpPr>
            <p:spPr bwMode="auto">
              <a:xfrm>
                <a:off x="9575909"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9" name="Oval 368"/>
              <p:cNvSpPr/>
              <p:nvPr/>
            </p:nvSpPr>
            <p:spPr bwMode="auto">
              <a:xfrm>
                <a:off x="11179277"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70" name="Oval 369"/>
              <p:cNvSpPr/>
              <p:nvPr/>
            </p:nvSpPr>
            <p:spPr bwMode="auto">
              <a:xfrm>
                <a:off x="11179277"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71" name="Group 370"/>
              <p:cNvGrpSpPr/>
              <p:nvPr/>
            </p:nvGrpSpPr>
            <p:grpSpPr>
              <a:xfrm>
                <a:off x="11633664" y="-2987478"/>
                <a:ext cx="512143" cy="350865"/>
                <a:chOff x="2736969" y="-2619756"/>
                <a:chExt cx="512143" cy="350865"/>
              </a:xfrm>
            </p:grpSpPr>
            <p:sp>
              <p:nvSpPr>
                <p:cNvPr id="373" name="Rectangle: Rounded Corners 372"/>
                <p:cNvSpPr/>
                <p:nvPr/>
              </p:nvSpPr>
              <p:spPr bwMode="auto">
                <a:xfrm>
                  <a:off x="2766566" y="-2604900"/>
                  <a:ext cx="442673" cy="269019"/>
                </a:xfrm>
                <a:prstGeom prst="roundRect">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TextBox 373"/>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72" name="Oval 371"/>
              <p:cNvSpPr/>
              <p:nvPr/>
            </p:nvSpPr>
            <p:spPr bwMode="auto">
              <a:xfrm>
                <a:off x="11833686"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sp>
          <p:nvSpPr>
            <p:cNvPr id="247" name="Hexagon 246"/>
            <p:cNvSpPr/>
            <p:nvPr/>
          </p:nvSpPr>
          <p:spPr bwMode="auto">
            <a:xfrm>
              <a:off x="458872"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Arrow Connector 247"/>
            <p:cNvCxnSpPr>
              <a:cxnSpLocks/>
            </p:cNvCxnSpPr>
            <p:nvPr/>
          </p:nvCxnSpPr>
          <p:spPr>
            <a:xfrm flipH="1">
              <a:off x="1749675" y="2632871"/>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49" name="Group 248"/>
            <p:cNvGrpSpPr/>
            <p:nvPr/>
          </p:nvGrpSpPr>
          <p:grpSpPr>
            <a:xfrm>
              <a:off x="981831" y="2820074"/>
              <a:ext cx="1524000" cy="1346340"/>
              <a:chOff x="2859572" y="3689648"/>
              <a:chExt cx="1524000" cy="1346340"/>
            </a:xfrm>
          </p:grpSpPr>
          <p:sp>
            <p:nvSpPr>
              <p:cNvPr id="340" name="Hexagon 339"/>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TextBox 340"/>
              <p:cNvSpPr txBox="1"/>
              <p:nvPr/>
            </p:nvSpPr>
            <p:spPr>
              <a:xfrm>
                <a:off x="3227684" y="37784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50" name="Oval 249"/>
            <p:cNvSpPr/>
            <p:nvPr/>
          </p:nvSpPr>
          <p:spPr bwMode="auto">
            <a:xfrm>
              <a:off x="1683727" y="4089040"/>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51" name="Oval 250"/>
            <p:cNvSpPr/>
            <p:nvPr/>
          </p:nvSpPr>
          <p:spPr bwMode="auto">
            <a:xfrm>
              <a:off x="1683727"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52" name="Straight Arrow Connector 251"/>
            <p:cNvCxnSpPr>
              <a:cxnSpLocks/>
              <a:endCxn id="338" idx="6"/>
            </p:cNvCxnSpPr>
            <p:nvPr/>
          </p:nvCxnSpPr>
          <p:spPr>
            <a:xfrm>
              <a:off x="1740975"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cxnSp>
          <p:nvCxnSpPr>
            <p:cNvPr id="253" name="Straight Arrow Connector 252"/>
            <p:cNvCxnSpPr>
              <a:cxnSpLocks/>
            </p:cNvCxnSpPr>
            <p:nvPr/>
          </p:nvCxnSpPr>
          <p:spPr>
            <a:xfrm>
              <a:off x="3100105" y="3502919"/>
              <a:ext cx="274549" cy="0"/>
            </a:xfrm>
            <a:prstGeom prst="straightConnector1">
              <a:avLst/>
            </a:prstGeom>
            <a:noFill/>
            <a:ln w="25400" cap="rnd" cmpd="sng" algn="ctr">
              <a:solidFill>
                <a:srgbClr val="0078D7"/>
              </a:solidFill>
              <a:prstDash val="solid"/>
              <a:headEnd type="none"/>
              <a:tailEnd type="arrow" w="lg" len="med"/>
            </a:ln>
            <a:effectLst/>
          </p:spPr>
        </p:cxnSp>
        <p:grpSp>
          <p:nvGrpSpPr>
            <p:cNvPr id="254" name="Group 253"/>
            <p:cNvGrpSpPr/>
            <p:nvPr/>
          </p:nvGrpSpPr>
          <p:grpSpPr>
            <a:xfrm>
              <a:off x="1402071" y="2073793"/>
              <a:ext cx="690544" cy="575703"/>
              <a:chOff x="3279812" y="2943367"/>
              <a:chExt cx="690544" cy="575703"/>
            </a:xfrm>
          </p:grpSpPr>
          <p:grpSp>
            <p:nvGrpSpPr>
              <p:cNvPr id="333" name="Group 332"/>
              <p:cNvGrpSpPr/>
              <p:nvPr/>
            </p:nvGrpSpPr>
            <p:grpSpPr>
              <a:xfrm>
                <a:off x="3354872" y="2943367"/>
                <a:ext cx="533400" cy="575703"/>
                <a:chOff x="4933950" y="3378200"/>
                <a:chExt cx="287338" cy="307975"/>
              </a:xfrm>
            </p:grpSpPr>
            <p:sp>
              <p:nvSpPr>
                <p:cNvPr id="33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36" name="Group 8"/>
                <p:cNvGrpSpPr>
                  <a:grpSpLocks noChangeAspect="1"/>
                </p:cNvGrpSpPr>
                <p:nvPr/>
              </p:nvGrpSpPr>
              <p:grpSpPr bwMode="auto">
                <a:xfrm>
                  <a:off x="4933950" y="3378200"/>
                  <a:ext cx="287338" cy="307975"/>
                  <a:chOff x="3108" y="2128"/>
                  <a:chExt cx="181" cy="194"/>
                </a:xfrm>
                <a:solidFill>
                  <a:srgbClr val="0078D7"/>
                </a:solidFill>
              </p:grpSpPr>
              <p:sp>
                <p:nvSpPr>
                  <p:cNvPr id="33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34" name="TextBox 333"/>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55" name="Straight Arrow Connector 254"/>
            <p:cNvCxnSpPr>
              <a:cxnSpLocks/>
            </p:cNvCxnSpPr>
            <p:nvPr/>
          </p:nvCxnSpPr>
          <p:spPr>
            <a:xfrm>
              <a:off x="1740975"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56" name="Group 255"/>
            <p:cNvGrpSpPr/>
            <p:nvPr/>
          </p:nvGrpSpPr>
          <p:grpSpPr>
            <a:xfrm>
              <a:off x="1453169" y="4353299"/>
              <a:ext cx="566084" cy="548640"/>
              <a:chOff x="3330910" y="5222873"/>
              <a:chExt cx="566084" cy="548640"/>
            </a:xfrm>
          </p:grpSpPr>
          <p:sp>
            <p:nvSpPr>
              <p:cNvPr id="331" name="Rectangle: Rounded Corners 330"/>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2" name="TextBox 331"/>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57" name="Group 256"/>
            <p:cNvGrpSpPr/>
            <p:nvPr/>
          </p:nvGrpSpPr>
          <p:grpSpPr>
            <a:xfrm>
              <a:off x="1461891" y="5079403"/>
              <a:ext cx="548640" cy="548640"/>
              <a:chOff x="2705274" y="-1226723"/>
              <a:chExt cx="548640" cy="548640"/>
            </a:xfrm>
          </p:grpSpPr>
          <p:sp>
            <p:nvSpPr>
              <p:cNvPr id="328" name="Oval 327"/>
              <p:cNvSpPr/>
              <p:nvPr/>
            </p:nvSpPr>
            <p:spPr bwMode="auto">
              <a:xfrm>
                <a:off x="2705274" y="-1226723"/>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29" name="TextBox 328"/>
              <p:cNvSpPr txBox="1"/>
              <p:nvPr/>
            </p:nvSpPr>
            <p:spPr>
              <a:xfrm>
                <a:off x="2719561" y="-946592"/>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30" name="Freeform 5"/>
              <p:cNvSpPr>
                <a:spLocks noEditPoints="1"/>
              </p:cNvSpPr>
              <p:nvPr/>
            </p:nvSpPr>
            <p:spPr bwMode="auto">
              <a:xfrm>
                <a:off x="2885910" y="-1117706"/>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58" name="Hexagon 257"/>
            <p:cNvSpPr/>
            <p:nvPr/>
          </p:nvSpPr>
          <p:spPr bwMode="auto">
            <a:xfrm>
              <a:off x="3454536"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9" name="Straight Arrow Connector 258"/>
            <p:cNvCxnSpPr>
              <a:cxnSpLocks/>
            </p:cNvCxnSpPr>
            <p:nvPr/>
          </p:nvCxnSpPr>
          <p:spPr>
            <a:xfrm>
              <a:off x="4731797" y="2649496"/>
              <a:ext cx="8571" cy="1667069"/>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60" name="Group 259"/>
            <p:cNvGrpSpPr/>
            <p:nvPr/>
          </p:nvGrpSpPr>
          <p:grpSpPr>
            <a:xfrm>
              <a:off x="3977495" y="2820074"/>
              <a:ext cx="1524000" cy="1346340"/>
              <a:chOff x="2859572" y="3689648"/>
              <a:chExt cx="1524000" cy="1346340"/>
            </a:xfrm>
          </p:grpSpPr>
          <p:sp>
            <p:nvSpPr>
              <p:cNvPr id="326" name="Hexagon 325"/>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7" name="TextBox 326"/>
              <p:cNvSpPr txBox="1"/>
              <p:nvPr/>
            </p:nvSpPr>
            <p:spPr>
              <a:xfrm>
                <a:off x="3227684" y="37852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61" name="Oval 260"/>
            <p:cNvSpPr/>
            <p:nvPr/>
          </p:nvSpPr>
          <p:spPr bwMode="auto">
            <a:xfrm>
              <a:off x="4679391" y="4091974"/>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62" name="Oval 261"/>
            <p:cNvSpPr/>
            <p:nvPr/>
          </p:nvSpPr>
          <p:spPr bwMode="auto">
            <a:xfrm>
              <a:off x="4679391"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63" name="Straight Arrow Connector 262"/>
            <p:cNvCxnSpPr>
              <a:cxnSpLocks/>
              <a:endCxn id="324" idx="6"/>
            </p:cNvCxnSpPr>
            <p:nvPr/>
          </p:nvCxnSpPr>
          <p:spPr>
            <a:xfrm>
              <a:off x="4736639"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4" name="Group 263"/>
            <p:cNvGrpSpPr/>
            <p:nvPr/>
          </p:nvGrpSpPr>
          <p:grpSpPr>
            <a:xfrm>
              <a:off x="4397735" y="2073793"/>
              <a:ext cx="690544" cy="575703"/>
              <a:chOff x="3279812" y="2943367"/>
              <a:chExt cx="690544" cy="575703"/>
            </a:xfrm>
          </p:grpSpPr>
          <p:grpSp>
            <p:nvGrpSpPr>
              <p:cNvPr id="319" name="Group 318"/>
              <p:cNvGrpSpPr/>
              <p:nvPr/>
            </p:nvGrpSpPr>
            <p:grpSpPr>
              <a:xfrm>
                <a:off x="3354872" y="2943367"/>
                <a:ext cx="533400" cy="575703"/>
                <a:chOff x="4933950" y="3378200"/>
                <a:chExt cx="287338" cy="307975"/>
              </a:xfrm>
            </p:grpSpPr>
            <p:sp>
              <p:nvSpPr>
                <p:cNvPr id="321"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22" name="Group 8"/>
                <p:cNvGrpSpPr>
                  <a:grpSpLocks noChangeAspect="1"/>
                </p:cNvGrpSpPr>
                <p:nvPr/>
              </p:nvGrpSpPr>
              <p:grpSpPr bwMode="auto">
                <a:xfrm>
                  <a:off x="4933950" y="3378200"/>
                  <a:ext cx="287338" cy="307975"/>
                  <a:chOff x="3108" y="2128"/>
                  <a:chExt cx="181" cy="194"/>
                </a:xfrm>
                <a:solidFill>
                  <a:srgbClr val="0078D7"/>
                </a:solidFill>
              </p:grpSpPr>
              <p:sp>
                <p:nvSpPr>
                  <p:cNvPr id="323"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4"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5"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20" name="TextBox 319"/>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65" name="Straight Arrow Connector 264"/>
            <p:cNvCxnSpPr>
              <a:cxnSpLocks/>
            </p:cNvCxnSpPr>
            <p:nvPr/>
          </p:nvCxnSpPr>
          <p:spPr>
            <a:xfrm>
              <a:off x="4736639"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6" name="Group 265"/>
            <p:cNvGrpSpPr/>
            <p:nvPr/>
          </p:nvGrpSpPr>
          <p:grpSpPr>
            <a:xfrm>
              <a:off x="4448833" y="4353299"/>
              <a:ext cx="566084" cy="548640"/>
              <a:chOff x="3330910" y="5222873"/>
              <a:chExt cx="566084" cy="548640"/>
            </a:xfrm>
          </p:grpSpPr>
          <p:sp>
            <p:nvSpPr>
              <p:cNvPr id="317" name="Rectangle: Rounded Corners 316"/>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8" name="TextBox 317"/>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67" name="Group 266"/>
            <p:cNvGrpSpPr/>
            <p:nvPr/>
          </p:nvGrpSpPr>
          <p:grpSpPr>
            <a:xfrm>
              <a:off x="4457555" y="5079403"/>
              <a:ext cx="548640" cy="548640"/>
              <a:chOff x="3339632" y="5948977"/>
              <a:chExt cx="548640" cy="548640"/>
            </a:xfrm>
          </p:grpSpPr>
          <p:sp>
            <p:nvSpPr>
              <p:cNvPr id="314" name="Oval 313"/>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15" name="TextBox 314"/>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16"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68" name="TextBox 267"/>
            <p:cNvSpPr txBox="1"/>
            <p:nvPr/>
          </p:nvSpPr>
          <p:spPr>
            <a:xfrm>
              <a:off x="2991179" y="3170603"/>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1</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9" name="TextBox 268"/>
            <p:cNvSpPr txBox="1"/>
            <p:nvPr/>
          </p:nvSpPr>
          <p:spPr>
            <a:xfrm>
              <a:off x="3237379" y="5068498"/>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2</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270" name="Straight Arrow Connector 269"/>
            <p:cNvCxnSpPr>
              <a:cxnSpLocks/>
            </p:cNvCxnSpPr>
            <p:nvPr/>
          </p:nvCxnSpPr>
          <p:spPr>
            <a:xfrm flipH="1">
              <a:off x="3289949" y="4756480"/>
              <a:ext cx="721138" cy="1236908"/>
            </a:xfrm>
            <a:prstGeom prst="straightConnector1">
              <a:avLst/>
            </a:prstGeom>
            <a:noFill/>
            <a:ln w="25400" cap="flat" cmpd="sng" algn="ctr">
              <a:solidFill>
                <a:srgbClr val="0078D7"/>
              </a:solidFill>
              <a:prstDash val="solid"/>
              <a:headEnd type="none"/>
              <a:tailEnd type="arrow" w="lg" len="med"/>
            </a:ln>
            <a:effectLst/>
          </p:spPr>
        </p:cxnSp>
        <p:sp>
          <p:nvSpPr>
            <p:cNvPr id="271" name="Arc 270"/>
            <p:cNvSpPr/>
            <p:nvPr/>
          </p:nvSpPr>
          <p:spPr>
            <a:xfrm rot="10269661">
              <a:off x="2664915" y="3234024"/>
              <a:ext cx="7101476" cy="3162418"/>
            </a:xfrm>
            <a:prstGeom prst="arc">
              <a:avLst>
                <a:gd name="adj1" fmla="val 12328623"/>
                <a:gd name="adj2" fmla="val 20728517"/>
              </a:avLst>
            </a:prstGeom>
            <a:noFill/>
            <a:ln w="25400" cap="flat" cmpd="sng" algn="ctr">
              <a:solidFill>
                <a:srgbClr val="0078D7"/>
              </a:solidFill>
              <a:prstDash val="solid"/>
              <a:headEnd type="arrow" w="lg" len="med"/>
              <a:tailEnd type="none" w="lg" len="med"/>
            </a:ln>
            <a:effectLst/>
          </p:spPr>
          <p:txBody>
            <a:bodyPr rtlCol="0" anchor="ctr"/>
            <a:lstStyle/>
            <a:p>
              <a:pPr algn="ctr" defTabSz="951304">
                <a:defRPr/>
              </a:pPr>
              <a:endParaRPr lang="en-US" sz="1836" kern="0" dirty="0">
                <a:solidFill>
                  <a:srgbClr val="353535"/>
                </a:solidFill>
                <a:latin typeface="Segoe UI Semilight"/>
              </a:endParaRPr>
            </a:p>
          </p:txBody>
        </p:sp>
        <p:grpSp>
          <p:nvGrpSpPr>
            <p:cNvPr id="272" name="Group 271"/>
            <p:cNvGrpSpPr/>
            <p:nvPr/>
          </p:nvGrpSpPr>
          <p:grpSpPr>
            <a:xfrm>
              <a:off x="1196445" y="3164364"/>
              <a:ext cx="512143" cy="350865"/>
              <a:chOff x="2439828" y="-3055891"/>
              <a:chExt cx="512143" cy="350865"/>
            </a:xfrm>
          </p:grpSpPr>
          <p:sp>
            <p:nvSpPr>
              <p:cNvPr id="312" name="Rectangle: Rounded Corners 311"/>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13" name="TextBox 312"/>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3" name="Group 272"/>
            <p:cNvGrpSpPr/>
            <p:nvPr/>
          </p:nvGrpSpPr>
          <p:grpSpPr>
            <a:xfrm>
              <a:off x="1785346" y="3164364"/>
              <a:ext cx="512143" cy="350865"/>
              <a:chOff x="3028729" y="-3055891"/>
              <a:chExt cx="512143" cy="350865"/>
            </a:xfrm>
          </p:grpSpPr>
          <p:sp>
            <p:nvSpPr>
              <p:cNvPr id="310" name="Rectangle: Rounded Corners 309"/>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1" name="TextBox 310"/>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4" name="Group 273"/>
            <p:cNvGrpSpPr/>
            <p:nvPr/>
          </p:nvGrpSpPr>
          <p:grpSpPr>
            <a:xfrm>
              <a:off x="1493586" y="3607063"/>
              <a:ext cx="512143" cy="350865"/>
              <a:chOff x="2736969" y="-2619756"/>
              <a:chExt cx="512143" cy="350865"/>
            </a:xfrm>
          </p:grpSpPr>
          <p:sp>
            <p:nvSpPr>
              <p:cNvPr id="308" name="Rectangle: Rounded Corners 307"/>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9" name="TextBox 308"/>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5" name="Group 274"/>
            <p:cNvGrpSpPr/>
            <p:nvPr/>
          </p:nvGrpSpPr>
          <p:grpSpPr>
            <a:xfrm>
              <a:off x="4201483" y="3102841"/>
              <a:ext cx="512143" cy="350865"/>
              <a:chOff x="2439828" y="-3055891"/>
              <a:chExt cx="512143" cy="350865"/>
            </a:xfrm>
          </p:grpSpPr>
          <p:sp>
            <p:nvSpPr>
              <p:cNvPr id="306" name="Rectangle: Rounded Corners 305"/>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07" name="TextBox 306"/>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6" name="Group 275"/>
            <p:cNvGrpSpPr/>
            <p:nvPr/>
          </p:nvGrpSpPr>
          <p:grpSpPr>
            <a:xfrm>
              <a:off x="4790384" y="3102841"/>
              <a:ext cx="512143" cy="350865"/>
              <a:chOff x="3028729" y="-3055891"/>
              <a:chExt cx="512143" cy="350865"/>
            </a:xfrm>
          </p:grpSpPr>
          <p:sp>
            <p:nvSpPr>
              <p:cNvPr id="304" name="Rectangle: Rounded Corners 303"/>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extBox 304"/>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7" name="Group 276"/>
            <p:cNvGrpSpPr/>
            <p:nvPr/>
          </p:nvGrpSpPr>
          <p:grpSpPr>
            <a:xfrm>
              <a:off x="4489224" y="3690437"/>
              <a:ext cx="512143" cy="350865"/>
              <a:chOff x="2736969" y="-2619756"/>
              <a:chExt cx="512143" cy="350865"/>
            </a:xfrm>
          </p:grpSpPr>
          <p:sp>
            <p:nvSpPr>
              <p:cNvPr id="302" name="Rectangle: Rounded Corners 301"/>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TextBox 302"/>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78" name="Oval 277"/>
            <p:cNvSpPr/>
            <p:nvPr/>
          </p:nvSpPr>
          <p:spPr bwMode="auto">
            <a:xfrm>
              <a:off x="4488268"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79" name="Oval 278"/>
            <p:cNvSpPr/>
            <p:nvPr/>
          </p:nvSpPr>
          <p:spPr bwMode="auto">
            <a:xfrm>
              <a:off x="4863439"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80" name="Straight Arrow Connector 279"/>
            <p:cNvCxnSpPr>
              <a:cxnSpLocks/>
            </p:cNvCxnSpPr>
            <p:nvPr/>
          </p:nvCxnSpPr>
          <p:spPr>
            <a:xfrm flipH="1">
              <a:off x="1874591"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1" name="Straight Arrow Connector 280"/>
            <p:cNvCxnSpPr>
              <a:cxnSpLocks/>
            </p:cNvCxnSpPr>
            <p:nvPr/>
          </p:nvCxnSpPr>
          <p:spPr>
            <a:xfrm>
              <a:off x="1499000"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2" name="Straight Arrow Connector 281"/>
            <p:cNvCxnSpPr>
              <a:cxnSpLocks/>
            </p:cNvCxnSpPr>
            <p:nvPr/>
          </p:nvCxnSpPr>
          <p:spPr>
            <a:xfrm>
              <a:off x="1748554" y="3910503"/>
              <a:ext cx="0" cy="16095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3" name="Straight Arrow Connector 282"/>
            <p:cNvCxnSpPr>
              <a:cxnSpLocks/>
            </p:cNvCxnSpPr>
            <p:nvPr/>
          </p:nvCxnSpPr>
          <p:spPr>
            <a:xfrm>
              <a:off x="4432255"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4" name="Straight Arrow Connector 283"/>
            <p:cNvCxnSpPr>
              <a:cxnSpLocks/>
            </p:cNvCxnSpPr>
            <p:nvPr/>
          </p:nvCxnSpPr>
          <p:spPr>
            <a:xfrm flipV="1">
              <a:off x="5002511"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5" name="Straight Arrow Connector 284"/>
            <p:cNvCxnSpPr>
              <a:cxnSpLocks/>
            </p:cNvCxnSpPr>
            <p:nvPr/>
          </p:nvCxnSpPr>
          <p:spPr>
            <a:xfrm flipV="1">
              <a:off x="4796330" y="3608137"/>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6" name="Straight Arrow Connector 285"/>
            <p:cNvCxnSpPr>
              <a:cxnSpLocks/>
            </p:cNvCxnSpPr>
            <p:nvPr/>
          </p:nvCxnSpPr>
          <p:spPr>
            <a:xfrm>
              <a:off x="4615500" y="3606248"/>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7" name="Straight Arrow Connector 286"/>
            <p:cNvCxnSpPr>
              <a:cxnSpLocks/>
            </p:cNvCxnSpPr>
            <p:nvPr/>
          </p:nvCxnSpPr>
          <p:spPr>
            <a:xfrm>
              <a:off x="4736639" y="3974312"/>
              <a:ext cx="0" cy="97141"/>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8" name="Straight Arrow Connector 287"/>
            <p:cNvCxnSpPr>
              <a:cxnSpLocks/>
            </p:cNvCxnSpPr>
            <p:nvPr/>
          </p:nvCxnSpPr>
          <p:spPr>
            <a:xfrm>
              <a:off x="9030724" y="290017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9" name="Straight Arrow Connector 288"/>
            <p:cNvCxnSpPr>
              <a:cxnSpLocks/>
            </p:cNvCxnSpPr>
            <p:nvPr/>
          </p:nvCxnSpPr>
          <p:spPr>
            <a:xfrm flipH="1">
              <a:off x="9030724" y="408829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0" name="Straight Arrow Connector 289"/>
            <p:cNvCxnSpPr>
              <a:cxnSpLocks/>
            </p:cNvCxnSpPr>
            <p:nvPr/>
          </p:nvCxnSpPr>
          <p:spPr>
            <a:xfrm flipH="1">
              <a:off x="7952092" y="3668770"/>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1" name="Straight Arrow Connector 290"/>
            <p:cNvCxnSpPr>
              <a:cxnSpLocks/>
            </p:cNvCxnSpPr>
            <p:nvPr/>
          </p:nvCxnSpPr>
          <p:spPr>
            <a:xfrm>
              <a:off x="7885592" y="3317905"/>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2" name="Straight Arrow Connector 291"/>
            <p:cNvCxnSpPr>
              <a:cxnSpLocks/>
              <a:stCxn id="367" idx="7"/>
            </p:cNvCxnSpPr>
            <p:nvPr/>
          </p:nvCxnSpPr>
          <p:spPr>
            <a:xfrm flipV="1">
              <a:off x="8387864" y="3136066"/>
              <a:ext cx="89748" cy="122694"/>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3" name="Straight Arrow Connector 292"/>
            <p:cNvCxnSpPr>
              <a:cxnSpLocks/>
              <a:stCxn id="397" idx="1"/>
            </p:cNvCxnSpPr>
            <p:nvPr/>
          </p:nvCxnSpPr>
          <p:spPr>
            <a:xfrm flipH="1" flipV="1">
              <a:off x="8411830" y="3762895"/>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4" name="Straight Arrow Connector 293"/>
            <p:cNvCxnSpPr>
              <a:cxnSpLocks/>
            </p:cNvCxnSpPr>
            <p:nvPr/>
          </p:nvCxnSpPr>
          <p:spPr>
            <a:xfrm flipH="1">
              <a:off x="9793331" y="371738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5" name="Straight Arrow Connector 294"/>
            <p:cNvCxnSpPr>
              <a:cxnSpLocks/>
            </p:cNvCxnSpPr>
            <p:nvPr/>
          </p:nvCxnSpPr>
          <p:spPr>
            <a:xfrm>
              <a:off x="9793331" y="310170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grpSp>
          <p:nvGrpSpPr>
            <p:cNvPr id="296" name="Group 295"/>
            <p:cNvGrpSpPr/>
            <p:nvPr/>
          </p:nvGrpSpPr>
          <p:grpSpPr>
            <a:xfrm flipH="1">
              <a:off x="9985357" y="3350810"/>
              <a:ext cx="379043" cy="99126"/>
              <a:chOff x="9177066" y="1743890"/>
              <a:chExt cx="1371404" cy="95471"/>
            </a:xfrm>
          </p:grpSpPr>
          <p:cxnSp>
            <p:nvCxnSpPr>
              <p:cNvPr id="300" name="Straight Connector 299"/>
              <p:cNvCxnSpPr/>
              <p:nvPr/>
            </p:nvCxnSpPr>
            <p:spPr>
              <a:xfrm>
                <a:off x="9177066" y="1839361"/>
                <a:ext cx="1026192" cy="0"/>
              </a:xfrm>
              <a:prstGeom prst="line">
                <a:avLst/>
              </a:prstGeom>
              <a:noFill/>
              <a:ln w="9525" cap="flat" cmpd="sng" algn="ctr">
                <a:solidFill>
                  <a:srgbClr val="E6E6E6">
                    <a:lumMod val="50000"/>
                  </a:srgbClr>
                </a:solidFill>
                <a:prstDash val="solid"/>
                <a:headEnd type="none"/>
                <a:tailEnd type="none"/>
              </a:ln>
              <a:effectLst/>
            </p:spPr>
          </p:cxnSp>
          <p:cxnSp>
            <p:nvCxnSpPr>
              <p:cNvPr id="301" name="Straight Connector 300"/>
              <p:cNvCxnSpPr>
                <a:cxnSpLocks/>
              </p:cNvCxnSpPr>
              <p:nvPr/>
            </p:nvCxnSpPr>
            <p:spPr>
              <a:xfrm flipV="1">
                <a:off x="10192166" y="1743890"/>
                <a:ext cx="356304" cy="95471"/>
              </a:xfrm>
              <a:prstGeom prst="line">
                <a:avLst/>
              </a:prstGeom>
              <a:noFill/>
              <a:ln w="9525" cap="flat" cmpd="sng" algn="ctr">
                <a:solidFill>
                  <a:srgbClr val="E6E6E6">
                    <a:lumMod val="50000"/>
                  </a:srgbClr>
                </a:solidFill>
                <a:prstDash val="solid"/>
                <a:headEnd type="none"/>
                <a:tailEnd type="none"/>
              </a:ln>
              <a:effectLst/>
            </p:spPr>
          </p:cxnSp>
        </p:grpSp>
        <p:grpSp>
          <p:nvGrpSpPr>
            <p:cNvPr id="297" name="Group 296"/>
            <p:cNvGrpSpPr/>
            <p:nvPr/>
          </p:nvGrpSpPr>
          <p:grpSpPr>
            <a:xfrm flipH="1" flipV="1">
              <a:off x="9985357" y="3506786"/>
              <a:ext cx="379043" cy="99126"/>
              <a:chOff x="9177066" y="1743890"/>
              <a:chExt cx="1371404" cy="95471"/>
            </a:xfrm>
          </p:grpSpPr>
          <p:cxnSp>
            <p:nvCxnSpPr>
              <p:cNvPr id="298" name="Straight Connector 297"/>
              <p:cNvCxnSpPr/>
              <p:nvPr/>
            </p:nvCxnSpPr>
            <p:spPr>
              <a:xfrm>
                <a:off x="9177066" y="1839361"/>
                <a:ext cx="1026192" cy="0"/>
              </a:xfrm>
              <a:prstGeom prst="line">
                <a:avLst/>
              </a:prstGeom>
              <a:noFill/>
              <a:ln w="9525" cap="rnd" cmpd="sng" algn="ctr">
                <a:solidFill>
                  <a:srgbClr val="E6E6E6">
                    <a:lumMod val="50000"/>
                  </a:srgbClr>
                </a:solidFill>
                <a:prstDash val="solid"/>
                <a:headEnd type="none"/>
                <a:tailEnd type="none" w="sm" len="sm"/>
              </a:ln>
              <a:effectLst/>
            </p:spPr>
          </p:cxnSp>
          <p:cxnSp>
            <p:nvCxnSpPr>
              <p:cNvPr id="299" name="Straight Connector 298"/>
              <p:cNvCxnSpPr>
                <a:cxnSpLocks/>
              </p:cNvCxnSpPr>
              <p:nvPr/>
            </p:nvCxnSpPr>
            <p:spPr>
              <a:xfrm flipV="1">
                <a:off x="10192166" y="1743890"/>
                <a:ext cx="356304" cy="95471"/>
              </a:xfrm>
              <a:prstGeom prst="line">
                <a:avLst/>
              </a:prstGeom>
              <a:noFill/>
              <a:ln w="9525" cap="rnd" cmpd="sng" algn="ctr">
                <a:solidFill>
                  <a:srgbClr val="E6E6E6">
                    <a:lumMod val="50000"/>
                  </a:srgbClr>
                </a:solidFill>
                <a:prstDash val="solid"/>
                <a:headEnd type="none"/>
                <a:tailEnd type="none" w="sm" len="sm"/>
              </a:ln>
              <a:effectLst/>
            </p:spPr>
          </p:cxnSp>
        </p:grpSp>
      </p:grpSp>
      <p:sp>
        <p:nvSpPr>
          <p:cNvPr id="174" name="Rectangle 173"/>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41471953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rot="16200000">
            <a:off x="-2692698" y="3035597"/>
            <a:ext cx="6553200" cy="923330"/>
          </a:xfrm>
          <a:prstGeom prst="rect">
            <a:avLst/>
          </a:prstGeom>
        </p:spPr>
        <p:txBody>
          <a:bodyPr wrap="square">
            <a:spAutoFit/>
          </a:bodyPr>
          <a:lstStyle/>
          <a:p>
            <a:r>
              <a:rPr lang="en-US" dirty="0">
                <a:solidFill>
                  <a:schemeClr val="bg1"/>
                </a:solidFill>
              </a:rPr>
              <a:t>http://static1.businessinsider.com/image/5613135cbd86ef16008bf7db/a-former-facebook-employee-put-up-official-looking-no-tech-zone-signs-in-san-francisco-parks.jpg</a:t>
            </a:r>
          </a:p>
        </p:txBody>
      </p:sp>
    </p:spTree>
    <p:extLst>
      <p:ext uri="{BB962C8B-B14F-4D97-AF65-F5344CB8AC3E}">
        <p14:creationId xmlns:p14="http://schemas.microsoft.com/office/powerpoint/2010/main" val="152934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 Options in Azure</a:t>
            </a:r>
          </a:p>
        </p:txBody>
      </p:sp>
    </p:spTree>
    <p:extLst>
      <p:ext uri="{BB962C8B-B14F-4D97-AF65-F5344CB8AC3E}">
        <p14:creationId xmlns:p14="http://schemas.microsoft.com/office/powerpoint/2010/main" val="2601186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and the Cloud</a:t>
            </a:r>
          </a:p>
        </p:txBody>
      </p:sp>
      <p:sp>
        <p:nvSpPr>
          <p:cNvPr id="5" name="Text Placeholder 4"/>
          <p:cNvSpPr>
            <a:spLocks noGrp="1"/>
          </p:cNvSpPr>
          <p:nvPr>
            <p:ph type="body" sz="quarter" idx="12"/>
          </p:nvPr>
        </p:nvSpPr>
        <p:spPr/>
        <p:txBody>
          <a:bodyPr/>
          <a:lstStyle/>
          <a:p>
            <a:r>
              <a:rPr lang="en-US" dirty="0"/>
              <a:t>Shawn Weisfeld</a:t>
            </a:r>
          </a:p>
          <a:p>
            <a:r>
              <a:rPr lang="en-US" dirty="0"/>
              <a:t>Cloud Solution Architect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Customizable, pick best-of-breed solutions</a:t>
            </a:r>
          </a:p>
        </p:txBody>
      </p:sp>
      <p:sp>
        <p:nvSpPr>
          <p:cNvPr id="28" name="Rectangle 27"/>
          <p:cNvSpPr/>
          <p:nvPr/>
        </p:nvSpPr>
        <p:spPr bwMode="auto">
          <a:xfrm>
            <a:off x="4873291" y="4672078"/>
            <a:ext cx="304280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Easy to build, </a:t>
            </a:r>
            <a:br>
              <a:rPr lang="en-US" sz="1664" kern="0" dirty="0"/>
            </a:br>
            <a:r>
              <a:rPr lang="en-US" sz="1664" kern="0" dirty="0"/>
              <a:t>deploy, and manage Microservices at scale</a:t>
            </a:r>
          </a:p>
        </p:txBody>
      </p:sp>
      <p:sp>
        <p:nvSpPr>
          <p:cNvPr id="29" name="Rectangle 28"/>
          <p:cNvSpPr/>
          <p:nvPr/>
        </p:nvSpPr>
        <p:spPr bwMode="auto">
          <a:xfrm>
            <a:off x="1271553" y="4672078"/>
            <a:ext cx="258247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Quick ramp up, sub second metering, zero ops</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sp>
        <p:nvSpPr>
          <p:cNvPr id="38" name="Rectangle 37"/>
          <p:cNvSpPr/>
          <p:nvPr/>
        </p:nvSpPr>
        <p:spPr bwMode="auto">
          <a:xfrm>
            <a:off x="8711262" y="4190417"/>
            <a:ext cx="3124434"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Bring your own</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Prescriptive framework</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“Server-less”</a:t>
            </a:r>
          </a:p>
        </p:txBody>
      </p:sp>
      <p:pic>
        <p:nvPicPr>
          <p:cNvPr id="3" name="Picture 2"/>
          <p:cNvPicPr>
            <a:picLocks noChangeAspect="1"/>
          </p:cNvPicPr>
          <p:nvPr/>
        </p:nvPicPr>
        <p:blipFill>
          <a:blip r:embed="rId3"/>
          <a:stretch>
            <a:fillRect/>
          </a:stretch>
        </p:blipFill>
        <p:spPr>
          <a:xfrm>
            <a:off x="2606568" y="2078006"/>
            <a:ext cx="1328953" cy="791716"/>
          </a:xfrm>
          <a:prstGeom prst="rect">
            <a:avLst/>
          </a:prstGeom>
        </p:spPr>
      </p:pic>
      <p:pic>
        <p:nvPicPr>
          <p:cNvPr id="6" name="Picture 5"/>
          <p:cNvPicPr>
            <a:picLocks noChangeAspect="1"/>
          </p:cNvPicPr>
          <p:nvPr/>
        </p:nvPicPr>
        <p:blipFill>
          <a:blip r:embed="rId4"/>
          <a:stretch>
            <a:fillRect/>
          </a:stretch>
        </p:blipFill>
        <p:spPr>
          <a:xfrm>
            <a:off x="1067714" y="2120371"/>
            <a:ext cx="1437344" cy="632431"/>
          </a:xfrm>
          <a:prstGeom prst="rect">
            <a:avLst/>
          </a:prstGeom>
        </p:spPr>
      </p:pic>
      <p:pic>
        <p:nvPicPr>
          <p:cNvPr id="8" name="Picture 7"/>
          <p:cNvPicPr>
            <a:picLocks noChangeAspect="1"/>
          </p:cNvPicPr>
          <p:nvPr/>
        </p:nvPicPr>
        <p:blipFill>
          <a:blip r:embed="rId5"/>
          <a:stretch>
            <a:fillRect/>
          </a:stretch>
        </p:blipFill>
        <p:spPr>
          <a:xfrm>
            <a:off x="1716705" y="2686686"/>
            <a:ext cx="1554339" cy="1262900"/>
          </a:xfrm>
          <a:prstGeom prst="rect">
            <a:avLst/>
          </a:prstGeom>
        </p:spPr>
      </p:pic>
      <p:pic>
        <p:nvPicPr>
          <p:cNvPr id="10" name="Picture 9"/>
          <p:cNvPicPr>
            <a:picLocks noChangeAspect="1"/>
          </p:cNvPicPr>
          <p:nvPr/>
        </p:nvPicPr>
        <p:blipFill>
          <a:blip r:embed="rId6"/>
          <a:stretch>
            <a:fillRect/>
          </a:stretch>
        </p:blipFill>
        <p:spPr>
          <a:xfrm>
            <a:off x="5213763" y="2237277"/>
            <a:ext cx="2234362" cy="1797204"/>
          </a:xfrm>
          <a:prstGeom prst="rect">
            <a:avLst/>
          </a:prstGeom>
        </p:spPr>
      </p:pic>
      <p:pic>
        <p:nvPicPr>
          <p:cNvPr id="12" name="Picture 11"/>
          <p:cNvPicPr>
            <a:picLocks noChangeAspect="1"/>
          </p:cNvPicPr>
          <p:nvPr/>
        </p:nvPicPr>
        <p:blipFill>
          <a:blip r:embed="rId7"/>
          <a:stretch>
            <a:fillRect/>
          </a:stretch>
        </p:blipFill>
        <p:spPr>
          <a:xfrm>
            <a:off x="8711261" y="2513388"/>
            <a:ext cx="2671520" cy="1457193"/>
          </a:xfrm>
          <a:prstGeom prst="rect">
            <a:avLst/>
          </a:prstGeom>
        </p:spPr>
      </p:pic>
      <p:pic>
        <p:nvPicPr>
          <p:cNvPr id="14" name="Picture 13"/>
          <p:cNvPicPr>
            <a:picLocks noChangeAspect="1"/>
          </p:cNvPicPr>
          <p:nvPr/>
        </p:nvPicPr>
        <p:blipFill>
          <a:blip r:embed="rId8"/>
          <a:stretch>
            <a:fillRect/>
          </a:stretch>
        </p:blipFill>
        <p:spPr>
          <a:xfrm>
            <a:off x="10047021" y="1867018"/>
            <a:ext cx="1694229" cy="980869"/>
          </a:xfrm>
          <a:prstGeom prst="rect">
            <a:avLst/>
          </a:prstGeom>
        </p:spPr>
      </p:pic>
      <p:sp>
        <p:nvSpPr>
          <p:cNvPr id="17" name="Rectangle 16"/>
          <p:cNvSpPr/>
          <p:nvPr/>
        </p:nvSpPr>
        <p:spPr>
          <a:xfrm>
            <a:off x="427037" y="1052468"/>
            <a:ext cx="328421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Technical approaches</a:t>
            </a:r>
            <a:endParaRPr lang="en-US" sz="1836" kern="0" dirty="0">
              <a:solidFill>
                <a:sysClr val="windowText" lastClr="000000"/>
              </a:solidFill>
            </a:endParaRPr>
          </a:p>
        </p:txBody>
      </p:sp>
    </p:spTree>
    <p:extLst>
      <p:ext uri="{BB962C8B-B14F-4D97-AF65-F5344CB8AC3E}">
        <p14:creationId xmlns:p14="http://schemas.microsoft.com/office/powerpoint/2010/main" val="34363855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80570" y="5195939"/>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Build your own</a:t>
            </a:r>
          </a:p>
        </p:txBody>
      </p:sp>
      <p:sp>
        <p:nvSpPr>
          <p:cNvPr id="28" name="Rectangle 27"/>
          <p:cNvSpPr/>
          <p:nvPr/>
        </p:nvSpPr>
        <p:spPr bwMode="auto">
          <a:xfrm>
            <a:off x="4397185" y="4672078"/>
            <a:ext cx="4063969"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Prescriptive platform for </a:t>
            </a:r>
          </a:p>
          <a:p>
            <a:pPr algn="ctr" defTabSz="969953" fontAlgn="base">
              <a:spcBef>
                <a:spcPct val="0"/>
              </a:spcBef>
              <a:spcAft>
                <a:spcPct val="0"/>
              </a:spcAft>
              <a:defRPr/>
            </a:pPr>
            <a:r>
              <a:rPr lang="en-US" sz="1664" kern="0" dirty="0"/>
              <a:t>hyperscale applications</a:t>
            </a:r>
          </a:p>
        </p:txBody>
      </p:sp>
      <p:sp>
        <p:nvSpPr>
          <p:cNvPr id="29" name="Rectangle 28"/>
          <p:cNvSpPr/>
          <p:nvPr/>
        </p:nvSpPr>
        <p:spPr bwMode="auto">
          <a:xfrm>
            <a:off x="881606" y="4672078"/>
            <a:ext cx="3360798"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Platform optimized for </a:t>
            </a:r>
            <a:br>
              <a:rPr lang="en-US" sz="1664" kern="0" dirty="0"/>
            </a:br>
            <a:r>
              <a:rPr lang="en-US" sz="1664" kern="0" dirty="0"/>
              <a:t>developer productivity </a:t>
            </a:r>
          </a:p>
          <a:p>
            <a:pPr algn="ctr" defTabSz="969953" fontAlgn="base">
              <a:spcBef>
                <a:spcPct val="0"/>
              </a:spcBef>
              <a:spcAft>
                <a:spcPct val="0"/>
              </a:spcAft>
              <a:defRPr/>
            </a:pPr>
            <a:endParaRPr lang="en-US" sz="1664" kern="0" dirty="0"/>
          </a:p>
        </p:txBody>
      </p:sp>
      <p:sp>
        <p:nvSpPr>
          <p:cNvPr id="30" name="TextBox 29"/>
          <p:cNvSpPr txBox="1"/>
          <p:nvPr/>
        </p:nvSpPr>
        <p:spPr>
          <a:xfrm>
            <a:off x="1026908" y="5764382"/>
            <a:ext cx="3578842" cy="478376"/>
          </a:xfrm>
          <a:prstGeom prst="rect">
            <a:avLst/>
          </a:prstGeom>
          <a:noFill/>
        </p:spPr>
        <p:txBody>
          <a:bodyPr wrap="square" rtlCol="0">
            <a:spAutoFit/>
          </a:bodyPr>
          <a:lstStyle/>
          <a:p>
            <a:pPr defTabSz="951156">
              <a:defRPr/>
            </a:pPr>
            <a:r>
              <a:rPr lang="en-US" sz="2448" dirty="0">
                <a:cs typeface="Segoe UI" panose="020B0502040204020203" pitchFamily="34" charset="0"/>
              </a:rPr>
              <a:t>Developer productivity</a:t>
            </a:r>
          </a:p>
        </p:txBody>
      </p:sp>
      <p:sp>
        <p:nvSpPr>
          <p:cNvPr id="31" name="TextBox 30"/>
          <p:cNvSpPr txBox="1"/>
          <p:nvPr/>
        </p:nvSpPr>
        <p:spPr>
          <a:xfrm>
            <a:off x="7005426" y="5764382"/>
            <a:ext cx="4672922" cy="478376"/>
          </a:xfrm>
          <a:prstGeom prst="rect">
            <a:avLst/>
          </a:prstGeom>
          <a:noFill/>
        </p:spPr>
        <p:txBody>
          <a:bodyPr wrap="square" rtlCol="0">
            <a:spAutoFit/>
          </a:bodyPr>
          <a:lstStyle>
            <a:defPPr>
              <a:defRPr lang="en-US"/>
            </a:defPPr>
            <a:lvl1pPr>
              <a:defRPr sz="1600">
                <a:latin typeface="Segoe UI" panose="020B0502040204020203" pitchFamily="34" charset="0"/>
                <a:cs typeface="Segoe UI" panose="020B0502040204020203" pitchFamily="34" charset="0"/>
              </a:defRPr>
            </a:lvl1pPr>
          </a:lstStyle>
          <a:p>
            <a:pPr algn="r" defTabSz="951156">
              <a:defRPr/>
            </a:pPr>
            <a:r>
              <a:rPr lang="en-US" sz="2448" kern="0" dirty="0">
                <a:latin typeface="+mn-lt"/>
              </a:rPr>
              <a:t>Infrastructure control</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pic>
        <p:nvPicPr>
          <p:cNvPr id="34" name="Picture 33"/>
          <p:cNvPicPr>
            <a:picLocks noChangeAspect="1"/>
          </p:cNvPicPr>
          <p:nvPr/>
        </p:nvPicPr>
        <p:blipFill>
          <a:blip r:embed="rId3"/>
          <a:stretch>
            <a:fillRect/>
          </a:stretch>
        </p:blipFill>
        <p:spPr>
          <a:xfrm>
            <a:off x="1612941" y="2169070"/>
            <a:ext cx="1840859" cy="1712427"/>
          </a:xfrm>
          <a:prstGeom prst="rect">
            <a:avLst/>
          </a:prstGeom>
        </p:spPr>
      </p:pic>
      <p:pic>
        <p:nvPicPr>
          <p:cNvPr id="35" name="Picture 34"/>
          <p:cNvPicPr>
            <a:picLocks noChangeAspect="1"/>
          </p:cNvPicPr>
          <p:nvPr/>
        </p:nvPicPr>
        <p:blipFill>
          <a:blip r:embed="rId4"/>
          <a:stretch>
            <a:fillRect/>
          </a:stretch>
        </p:blipFill>
        <p:spPr>
          <a:xfrm>
            <a:off x="9151037" y="2195953"/>
            <a:ext cx="2214343" cy="1685544"/>
          </a:xfrm>
          <a:prstGeom prst="rect">
            <a:avLst/>
          </a:prstGeom>
        </p:spPr>
      </p:pic>
      <p:pic>
        <p:nvPicPr>
          <p:cNvPr id="36" name="Picture 35"/>
          <p:cNvPicPr>
            <a:picLocks noChangeAspect="1"/>
          </p:cNvPicPr>
          <p:nvPr/>
        </p:nvPicPr>
        <p:blipFill>
          <a:blip r:embed="rId5"/>
          <a:stretch>
            <a:fillRect/>
          </a:stretch>
        </p:blipFill>
        <p:spPr>
          <a:xfrm>
            <a:off x="5462587" y="1903142"/>
            <a:ext cx="1933162" cy="1933162"/>
          </a:xfrm>
          <a:prstGeom prst="rect">
            <a:avLst/>
          </a:prstGeom>
        </p:spPr>
      </p:pic>
      <p:cxnSp>
        <p:nvCxnSpPr>
          <p:cNvPr id="37" name="Straight Arrow Connector 36"/>
          <p:cNvCxnSpPr/>
          <p:nvPr/>
        </p:nvCxnSpPr>
        <p:spPr>
          <a:xfrm>
            <a:off x="1107193" y="5715587"/>
            <a:ext cx="10571155" cy="0"/>
          </a:xfrm>
          <a:prstGeom prst="straightConnector1">
            <a:avLst/>
          </a:prstGeom>
          <a:noFill/>
          <a:ln w="60325" cap="flat" cmpd="sng" algn="ctr">
            <a:solidFill>
              <a:srgbClr val="BFBFBF"/>
            </a:solidFill>
            <a:prstDash val="solid"/>
            <a:headEnd type="triangle"/>
            <a:tailEnd type="triangle"/>
          </a:ln>
          <a:effectLst/>
        </p:spPr>
      </p:cxnSp>
      <p:sp>
        <p:nvSpPr>
          <p:cNvPr id="38" name="Rectangle 37"/>
          <p:cNvSpPr/>
          <p:nvPr/>
        </p:nvSpPr>
        <p:spPr bwMode="auto">
          <a:xfrm>
            <a:off x="8538300" y="4141623"/>
            <a:ext cx="3625903"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Container Services &amp;</a:t>
            </a:r>
          </a:p>
          <a:p>
            <a:pPr algn="ctr" defTabSz="969953" fontAlgn="base">
              <a:spcBef>
                <a:spcPct val="0"/>
              </a:spcBef>
              <a:spcAft>
                <a:spcPct val="0"/>
              </a:spcAft>
              <a:defRPr/>
            </a:pPr>
            <a:r>
              <a:rPr lang="en-US" sz="2497" kern="0" dirty="0"/>
              <a:t>Container Instances</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Service Fabric</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Functions</a:t>
            </a:r>
          </a:p>
        </p:txBody>
      </p:sp>
      <p:sp>
        <p:nvSpPr>
          <p:cNvPr id="17" name="Rectangle 16"/>
          <p:cNvSpPr/>
          <p:nvPr/>
        </p:nvSpPr>
        <p:spPr>
          <a:xfrm>
            <a:off x="350837" y="979370"/>
            <a:ext cx="237945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Azure solutions</a:t>
            </a:r>
            <a:endParaRPr lang="en-US" sz="1836" kern="0" dirty="0">
              <a:solidFill>
                <a:sysClr val="windowText" lastClr="000000"/>
              </a:solidFill>
            </a:endParaRPr>
          </a:p>
        </p:txBody>
      </p:sp>
    </p:spTree>
    <p:extLst>
      <p:ext uri="{BB962C8B-B14F-4D97-AF65-F5344CB8AC3E}">
        <p14:creationId xmlns:p14="http://schemas.microsoft.com/office/powerpoint/2010/main" val="2948569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pPr defTabSz="969953" fontAlgn="base">
              <a:spcAft>
                <a:spcPct val="0"/>
              </a:spcAft>
              <a:defRPr/>
            </a:pPr>
            <a:r>
              <a:rPr lang="en-US" kern="0" dirty="0"/>
              <a:t>Container Services &amp;</a:t>
            </a:r>
            <a:br>
              <a:rPr lang="en-US" kern="0" dirty="0"/>
            </a:br>
            <a:r>
              <a:rPr lang="en-US" kern="0" dirty="0"/>
              <a:t>Container Instances</a:t>
            </a:r>
          </a:p>
        </p:txBody>
      </p:sp>
    </p:spTree>
    <p:extLst>
      <p:ext uri="{BB962C8B-B14F-4D97-AF65-F5344CB8AC3E}">
        <p14:creationId xmlns:p14="http://schemas.microsoft.com/office/powerpoint/2010/main" val="18599469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Container Revolution</a:t>
            </a:r>
          </a:p>
        </p:txBody>
      </p:sp>
      <p:sp>
        <p:nvSpPr>
          <p:cNvPr id="3" name="TextBox 2"/>
          <p:cNvSpPr txBox="1"/>
          <p:nvPr/>
        </p:nvSpPr>
        <p:spPr>
          <a:xfrm>
            <a:off x="9246172" y="2026421"/>
            <a:ext cx="1623927" cy="992938"/>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Virtual machine</a:t>
            </a:r>
          </a:p>
        </p:txBody>
      </p:sp>
      <p:grpSp>
        <p:nvGrpSpPr>
          <p:cNvPr id="5" name="Group 4"/>
          <p:cNvGrpSpPr/>
          <p:nvPr/>
        </p:nvGrpSpPr>
        <p:grpSpPr>
          <a:xfrm>
            <a:off x="6940290" y="4150457"/>
            <a:ext cx="2122846" cy="1956130"/>
            <a:chOff x="7793848" y="3705726"/>
            <a:chExt cx="2601435" cy="2397134"/>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7" name="Group 6"/>
            <p:cNvGrpSpPr/>
            <p:nvPr/>
          </p:nvGrpSpPr>
          <p:grpSpPr>
            <a:xfrm>
              <a:off x="8061554" y="4035051"/>
              <a:ext cx="2080335" cy="1251627"/>
              <a:chOff x="7438653" y="929622"/>
              <a:chExt cx="2080335" cy="1251627"/>
            </a:xfrm>
          </p:grpSpPr>
          <p:grpSp>
            <p:nvGrpSpPr>
              <p:cNvPr id="8" name="Group 7"/>
              <p:cNvGrpSpPr/>
              <p:nvPr/>
            </p:nvGrpSpPr>
            <p:grpSpPr>
              <a:xfrm>
                <a:off x="8267361" y="929622"/>
                <a:ext cx="1251627" cy="1251627"/>
                <a:chOff x="2401519" y="3796294"/>
                <a:chExt cx="1251627" cy="1251627"/>
              </a:xfrm>
              <a:solidFill>
                <a:srgbClr val="00BBF1"/>
              </a:solidFill>
            </p:grpSpPr>
            <p:sp>
              <p:nvSpPr>
                <p:cNvPr id="101" name="Rectangle 10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102" name="Group 101"/>
                <p:cNvGrpSpPr/>
                <p:nvPr/>
              </p:nvGrpSpPr>
              <p:grpSpPr>
                <a:xfrm rot="5400000">
                  <a:off x="2826165" y="3789948"/>
                  <a:ext cx="402336" cy="1251627"/>
                  <a:chOff x="2838275" y="3789948"/>
                  <a:chExt cx="402336" cy="1194231"/>
                </a:xfrm>
                <a:grpFill/>
              </p:grpSpPr>
              <p:cxnSp>
                <p:nvCxnSpPr>
                  <p:cNvPr id="106" name="Straight Connector 10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7" name="Straight Connector 10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3" name="Group 102"/>
                <p:cNvGrpSpPr/>
                <p:nvPr/>
              </p:nvGrpSpPr>
              <p:grpSpPr>
                <a:xfrm>
                  <a:off x="2826165" y="3796294"/>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9" name="Group 8"/>
              <p:cNvGrpSpPr/>
              <p:nvPr/>
            </p:nvGrpSpPr>
            <p:grpSpPr>
              <a:xfrm>
                <a:off x="8393804" y="1032472"/>
                <a:ext cx="195714" cy="219632"/>
                <a:chOff x="2304394" y="2806764"/>
                <a:chExt cx="203894" cy="228812"/>
              </a:xfrm>
              <a:solidFill>
                <a:srgbClr val="002060"/>
              </a:solidFill>
            </p:grpSpPr>
            <p:sp>
              <p:nvSpPr>
                <p:cNvPr id="9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10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0" name="Group 9"/>
              <p:cNvGrpSpPr/>
              <p:nvPr/>
            </p:nvGrpSpPr>
            <p:grpSpPr>
              <a:xfrm>
                <a:off x="8805917" y="1032472"/>
                <a:ext cx="195714" cy="219632"/>
                <a:chOff x="2304394" y="2806764"/>
                <a:chExt cx="203894" cy="228812"/>
              </a:xfrm>
              <a:solidFill>
                <a:srgbClr val="002060"/>
              </a:solidFill>
            </p:grpSpPr>
            <p:sp>
              <p:nvSpPr>
                <p:cNvPr id="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1" name="Group 10"/>
              <p:cNvGrpSpPr/>
              <p:nvPr/>
            </p:nvGrpSpPr>
            <p:grpSpPr>
              <a:xfrm>
                <a:off x="9216692" y="1032472"/>
                <a:ext cx="195714" cy="219632"/>
                <a:chOff x="2304394" y="2806764"/>
                <a:chExt cx="203894" cy="228812"/>
              </a:xfrm>
              <a:solidFill>
                <a:srgbClr val="002060"/>
              </a:solidFill>
            </p:grpSpPr>
            <p:sp>
              <p:nvSpPr>
                <p:cNvPr id="9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2" name="Group 11"/>
              <p:cNvGrpSpPr/>
              <p:nvPr/>
            </p:nvGrpSpPr>
            <p:grpSpPr>
              <a:xfrm>
                <a:off x="8393804" y="1423983"/>
                <a:ext cx="195714" cy="219632"/>
                <a:chOff x="2304394" y="2806764"/>
                <a:chExt cx="203894" cy="228812"/>
              </a:xfrm>
              <a:solidFill>
                <a:srgbClr val="002060"/>
              </a:solidFill>
            </p:grpSpPr>
            <p:sp>
              <p:nvSpPr>
                <p:cNvPr id="8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3" name="Group 12"/>
              <p:cNvGrpSpPr/>
              <p:nvPr/>
            </p:nvGrpSpPr>
            <p:grpSpPr>
              <a:xfrm>
                <a:off x="8805917" y="1423983"/>
                <a:ext cx="195714" cy="219632"/>
                <a:chOff x="2304394" y="2806764"/>
                <a:chExt cx="203894" cy="228812"/>
              </a:xfrm>
              <a:solidFill>
                <a:srgbClr val="002060"/>
              </a:solidFill>
            </p:grpSpPr>
            <p:sp>
              <p:nvSpPr>
                <p:cNvPr id="8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4" name="Group 13"/>
              <p:cNvGrpSpPr/>
              <p:nvPr/>
            </p:nvGrpSpPr>
            <p:grpSpPr>
              <a:xfrm>
                <a:off x="9216692" y="1423983"/>
                <a:ext cx="195714" cy="219632"/>
                <a:chOff x="2304394" y="2806764"/>
                <a:chExt cx="203894" cy="228812"/>
              </a:xfrm>
              <a:solidFill>
                <a:srgbClr val="002060"/>
              </a:solidFill>
            </p:grpSpPr>
            <p:sp>
              <p:nvSpPr>
                <p:cNvPr id="8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5" name="Group 14"/>
              <p:cNvGrpSpPr/>
              <p:nvPr/>
            </p:nvGrpSpPr>
            <p:grpSpPr>
              <a:xfrm>
                <a:off x="8393804" y="1862196"/>
                <a:ext cx="195714" cy="219632"/>
                <a:chOff x="2304394" y="2806764"/>
                <a:chExt cx="203894" cy="228812"/>
              </a:xfrm>
              <a:solidFill>
                <a:srgbClr val="002060"/>
              </a:solidFill>
            </p:grpSpPr>
            <p:sp>
              <p:nvSpPr>
                <p:cNvPr id="8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6" name="Group 15"/>
              <p:cNvGrpSpPr/>
              <p:nvPr/>
            </p:nvGrpSpPr>
            <p:grpSpPr>
              <a:xfrm>
                <a:off x="8805917" y="1862196"/>
                <a:ext cx="195714" cy="219632"/>
                <a:chOff x="2304394" y="2806764"/>
                <a:chExt cx="203894" cy="228812"/>
              </a:xfrm>
              <a:solidFill>
                <a:srgbClr val="002060"/>
              </a:solidFill>
            </p:grpSpPr>
            <p:sp>
              <p:nvSpPr>
                <p:cNvPr id="7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7" name="Group 16"/>
              <p:cNvGrpSpPr/>
              <p:nvPr/>
            </p:nvGrpSpPr>
            <p:grpSpPr>
              <a:xfrm>
                <a:off x="9216692" y="1862196"/>
                <a:ext cx="195714" cy="219632"/>
                <a:chOff x="2304394" y="2806764"/>
                <a:chExt cx="203894" cy="228812"/>
              </a:xfrm>
              <a:solidFill>
                <a:srgbClr val="002060"/>
              </a:solidFill>
            </p:grpSpPr>
            <p:sp>
              <p:nvSpPr>
                <p:cNvPr id="7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8" name="Group 17"/>
              <p:cNvGrpSpPr/>
              <p:nvPr/>
            </p:nvGrpSpPr>
            <p:grpSpPr>
              <a:xfrm>
                <a:off x="7438653" y="929622"/>
                <a:ext cx="1251627" cy="1251627"/>
                <a:chOff x="2401519" y="3796294"/>
                <a:chExt cx="1251627" cy="1251627"/>
              </a:xfrm>
              <a:solidFill>
                <a:srgbClr val="00BBF1"/>
              </a:solidFill>
            </p:grpSpPr>
            <p:sp>
              <p:nvSpPr>
                <p:cNvPr id="67" name="Rectangle 66"/>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68" name="Group 67"/>
                <p:cNvGrpSpPr/>
                <p:nvPr/>
              </p:nvGrpSpPr>
              <p:grpSpPr>
                <a:xfrm rot="5400000">
                  <a:off x="2826165" y="3789948"/>
                  <a:ext cx="402336" cy="1251627"/>
                  <a:chOff x="2838275" y="3789948"/>
                  <a:chExt cx="402336" cy="1194231"/>
                </a:xfrm>
                <a:grpFill/>
              </p:grpSpPr>
              <p:cxnSp>
                <p:nvCxnSpPr>
                  <p:cNvPr id="72" name="Straight Connector 7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3" name="Straight Connector 7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69" name="Group 68"/>
                <p:cNvGrpSpPr/>
                <p:nvPr/>
              </p:nvGrpSpPr>
              <p:grpSpPr>
                <a:xfrm>
                  <a:off x="2826165" y="3796294"/>
                  <a:ext cx="402336" cy="1251627"/>
                  <a:chOff x="2838275" y="3789948"/>
                  <a:chExt cx="402336" cy="1194231"/>
                </a:xfrm>
                <a:grpFill/>
              </p:grpSpPr>
              <p:cxnSp>
                <p:nvCxnSpPr>
                  <p:cNvPr id="70" name="Straight Connector 69"/>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1" name="Straight Connector 70"/>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9" name="Group 18"/>
              <p:cNvGrpSpPr/>
              <p:nvPr/>
            </p:nvGrpSpPr>
            <p:grpSpPr>
              <a:xfrm>
                <a:off x="7969086" y="1034758"/>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0" name="Group 19"/>
              <p:cNvGrpSpPr/>
              <p:nvPr/>
            </p:nvGrpSpPr>
            <p:grpSpPr>
              <a:xfrm>
                <a:off x="8381199" y="1034758"/>
                <a:ext cx="195714" cy="219632"/>
                <a:chOff x="2304394" y="2806764"/>
                <a:chExt cx="203894" cy="228812"/>
              </a:xfrm>
              <a:solidFill>
                <a:srgbClr val="002060"/>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1" name="Group 20"/>
              <p:cNvGrpSpPr/>
              <p:nvPr/>
            </p:nvGrpSpPr>
            <p:grpSpPr>
              <a:xfrm>
                <a:off x="8791974" y="1034758"/>
                <a:ext cx="195714" cy="219632"/>
                <a:chOff x="2304394" y="2806764"/>
                <a:chExt cx="203894" cy="228812"/>
              </a:xfrm>
              <a:solidFill>
                <a:srgbClr val="002060"/>
              </a:solidFill>
            </p:grpSpPr>
            <p:sp>
              <p:nvSpPr>
                <p:cNvPr id="5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2" name="Group 21"/>
              <p:cNvGrpSpPr/>
              <p:nvPr/>
            </p:nvGrpSpPr>
            <p:grpSpPr>
              <a:xfrm>
                <a:off x="7969086" y="1426269"/>
                <a:ext cx="195714" cy="219632"/>
                <a:chOff x="2304394" y="2806764"/>
                <a:chExt cx="203894" cy="228812"/>
              </a:xfrm>
              <a:solidFill>
                <a:srgbClr val="002060"/>
              </a:solidFill>
            </p:grpSpPr>
            <p:sp>
              <p:nvSpPr>
                <p:cNvPr id="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3" name="Group 22"/>
              <p:cNvGrpSpPr/>
              <p:nvPr/>
            </p:nvGrpSpPr>
            <p:grpSpPr>
              <a:xfrm>
                <a:off x="8381199" y="1426269"/>
                <a:ext cx="195714" cy="219632"/>
                <a:chOff x="2304394" y="2806764"/>
                <a:chExt cx="203894" cy="228812"/>
              </a:xfrm>
              <a:solidFill>
                <a:srgbClr val="002060"/>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4" name="Group 23"/>
              <p:cNvGrpSpPr/>
              <p:nvPr/>
            </p:nvGrpSpPr>
            <p:grpSpPr>
              <a:xfrm>
                <a:off x="8791974" y="1426269"/>
                <a:ext cx="195714" cy="219632"/>
                <a:chOff x="2304394" y="2806764"/>
                <a:chExt cx="203894" cy="228812"/>
              </a:xfrm>
              <a:solidFill>
                <a:srgbClr val="002060"/>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5" name="Group 24"/>
              <p:cNvGrpSpPr/>
              <p:nvPr/>
            </p:nvGrpSpPr>
            <p:grpSpPr>
              <a:xfrm>
                <a:off x="7969086" y="1864482"/>
                <a:ext cx="195714" cy="219632"/>
                <a:chOff x="2304394" y="2806764"/>
                <a:chExt cx="203894" cy="228812"/>
              </a:xfrm>
              <a:solidFill>
                <a:srgbClr val="002060"/>
              </a:solidFill>
            </p:grpSpPr>
            <p:sp>
              <p:nvSpPr>
                <p:cNvPr id="4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6" name="Group 25"/>
              <p:cNvGrpSpPr/>
              <p:nvPr/>
            </p:nvGrpSpPr>
            <p:grpSpPr>
              <a:xfrm>
                <a:off x="8381199" y="1864482"/>
                <a:ext cx="195714" cy="219632"/>
                <a:chOff x="2304394" y="2806764"/>
                <a:chExt cx="203894" cy="228812"/>
              </a:xfrm>
              <a:solidFill>
                <a:srgbClr val="002060"/>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7" name="Group 26"/>
              <p:cNvGrpSpPr/>
              <p:nvPr/>
            </p:nvGrpSpPr>
            <p:grpSpPr>
              <a:xfrm>
                <a:off x="8791974" y="1864482"/>
                <a:ext cx="195714" cy="219632"/>
                <a:chOff x="2304394" y="2806764"/>
                <a:chExt cx="203894" cy="228812"/>
              </a:xfrm>
              <a:solidFill>
                <a:srgbClr val="002060"/>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8" name="Group 27"/>
              <p:cNvGrpSpPr/>
              <p:nvPr/>
            </p:nvGrpSpPr>
            <p:grpSpPr>
              <a:xfrm>
                <a:off x="7564275" y="1042255"/>
                <a:ext cx="195714" cy="219632"/>
                <a:chOff x="2304394" y="2806764"/>
                <a:chExt cx="203894" cy="228812"/>
              </a:xfrm>
              <a:solidFill>
                <a:srgbClr val="002060"/>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9" name="Group 28"/>
              <p:cNvGrpSpPr/>
              <p:nvPr/>
            </p:nvGrpSpPr>
            <p:grpSpPr>
              <a:xfrm>
                <a:off x="7564275" y="1433766"/>
                <a:ext cx="195714" cy="219632"/>
                <a:chOff x="2304394" y="2806764"/>
                <a:chExt cx="203894" cy="228812"/>
              </a:xfrm>
              <a:solidFill>
                <a:srgbClr val="002060"/>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30" name="Group 29"/>
              <p:cNvGrpSpPr/>
              <p:nvPr/>
            </p:nvGrpSpPr>
            <p:grpSpPr>
              <a:xfrm>
                <a:off x="7564275" y="1871979"/>
                <a:ext cx="195714" cy="219632"/>
                <a:chOff x="2304394" y="2806764"/>
                <a:chExt cx="203894" cy="228812"/>
              </a:xfrm>
              <a:solidFill>
                <a:srgbClr val="002060"/>
              </a:solidFill>
            </p:grpSpPr>
            <p:sp>
              <p:nvSpPr>
                <p:cNvPr id="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gr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933473" y="1569329"/>
            <a:ext cx="2111931" cy="1946074"/>
          </a:xfrm>
          <a:prstGeom prst="rect">
            <a:avLst/>
          </a:prstGeom>
        </p:spPr>
      </p:pic>
      <p:sp>
        <p:nvSpPr>
          <p:cNvPr id="109" name="TextBox 108"/>
          <p:cNvSpPr txBox="1"/>
          <p:nvPr/>
        </p:nvSpPr>
        <p:spPr>
          <a:xfrm>
            <a:off x="9246172" y="4246605"/>
            <a:ext cx="1945849" cy="1763049"/>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Virtual machine </a:t>
            </a:r>
            <a:br>
              <a:rPr lang="en-US" sz="2448" kern="0" dirty="0">
                <a:gradFill>
                  <a:gsLst>
                    <a:gs pos="2917">
                      <a:srgbClr val="353535"/>
                    </a:gs>
                    <a:gs pos="30000">
                      <a:srgbClr val="353535"/>
                    </a:gs>
                  </a:gsLst>
                  <a:lin ang="5400000" scaled="0"/>
                </a:gradFill>
                <a:latin typeface="Segoe UI Semilight"/>
                <a:cs typeface="Segoe UI" panose="020B0502040204020203" pitchFamily="34" charset="0"/>
              </a:rPr>
            </a:b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 </a:t>
            </a:r>
          </a:p>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Containers</a:t>
            </a:r>
          </a:p>
        </p:txBody>
      </p:sp>
      <p:sp>
        <p:nvSpPr>
          <p:cNvPr id="110" name="Oval 109"/>
          <p:cNvSpPr/>
          <p:nvPr/>
        </p:nvSpPr>
        <p:spPr bwMode="auto">
          <a:xfrm>
            <a:off x="484600" y="1412038"/>
            <a:ext cx="888465" cy="877587"/>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1" name="TextBox 110"/>
          <p:cNvSpPr txBox="1"/>
          <p:nvPr/>
        </p:nvSpPr>
        <p:spPr>
          <a:xfrm>
            <a:off x="1373066" y="1354414"/>
            <a:ext cx="5038616" cy="992834"/>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Standard image format for portability across environments</a:t>
            </a:r>
          </a:p>
        </p:txBody>
      </p:sp>
      <p:sp>
        <p:nvSpPr>
          <p:cNvPr id="112" name="Oval 111"/>
          <p:cNvSpPr/>
          <p:nvPr/>
        </p:nvSpPr>
        <p:spPr bwMode="auto">
          <a:xfrm>
            <a:off x="476044" y="2683922"/>
            <a:ext cx="888464" cy="897678"/>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3" name="TextBox 112"/>
          <p:cNvSpPr txBox="1"/>
          <p:nvPr/>
        </p:nvSpPr>
        <p:spPr>
          <a:xfrm>
            <a:off x="1373067" y="2643143"/>
            <a:ext cx="5038616" cy="99283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VM-independence for efficiency, scalability, and resilience</a:t>
            </a:r>
          </a:p>
        </p:txBody>
      </p:sp>
      <p:grpSp>
        <p:nvGrpSpPr>
          <p:cNvPr id="114" name="Group 113"/>
          <p:cNvGrpSpPr/>
          <p:nvPr/>
        </p:nvGrpSpPr>
        <p:grpSpPr>
          <a:xfrm>
            <a:off x="496832" y="3962433"/>
            <a:ext cx="5904379" cy="992938"/>
            <a:chOff x="574369" y="3885144"/>
            <a:chExt cx="5789953" cy="973695"/>
          </a:xfrm>
        </p:grpSpPr>
        <p:sp>
          <p:nvSpPr>
            <p:cNvPr id="115" name="Oval 114"/>
            <p:cNvSpPr/>
            <p:nvPr/>
          </p:nvSpPr>
          <p:spPr bwMode="auto">
            <a:xfrm>
              <a:off x="574369" y="3933143"/>
              <a:ext cx="859253" cy="864359"/>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6" name="TextBox 115"/>
            <p:cNvSpPr txBox="1"/>
            <p:nvPr/>
          </p:nvSpPr>
          <p:spPr>
            <a:xfrm>
              <a:off x="1423354" y="3885144"/>
              <a:ext cx="4940968" cy="97369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Lightweight and agile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for Cloud Native apps</a:t>
              </a:r>
            </a:p>
          </p:txBody>
        </p:sp>
      </p:grpSp>
      <p:sp>
        <p:nvSpPr>
          <p:cNvPr id="117" name="Oval 116"/>
          <p:cNvSpPr/>
          <p:nvPr/>
        </p:nvSpPr>
        <p:spPr bwMode="auto">
          <a:xfrm>
            <a:off x="473743" y="5423518"/>
            <a:ext cx="884483" cy="886073"/>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8" name="TextBox 117"/>
          <p:cNvSpPr txBox="1"/>
          <p:nvPr/>
        </p:nvSpPr>
        <p:spPr>
          <a:xfrm>
            <a:off x="1362207" y="5207380"/>
            <a:ext cx="5038616" cy="1338756"/>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Rich ecosystem of images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with tools for development </a:t>
            </a:r>
            <a:br>
              <a:rPr lang="en-US" sz="2448" kern="0" dirty="0">
                <a:gradFill>
                  <a:gsLst>
                    <a:gs pos="2917">
                      <a:srgbClr val="353535"/>
                    </a:gs>
                    <a:gs pos="30000">
                      <a:srgbClr val="353535"/>
                    </a:gs>
                  </a:gsLst>
                  <a:lin ang="5400000" scaled="0"/>
                </a:gradFill>
                <a:latin typeface="Segoe UI Semilight"/>
              </a:rPr>
            </a:br>
            <a:r>
              <a:rPr lang="en-US" sz="2448" b="1" kern="0" dirty="0">
                <a:gradFill>
                  <a:gsLst>
                    <a:gs pos="2917">
                      <a:srgbClr val="353535"/>
                    </a:gs>
                    <a:gs pos="30000">
                      <a:srgbClr val="353535"/>
                    </a:gs>
                  </a:gsLst>
                  <a:lin ang="5400000" scaled="0"/>
                </a:gradFill>
                <a:latin typeface="Segoe UI Semilight"/>
              </a:rPr>
              <a:t>and</a:t>
            </a:r>
            <a:r>
              <a:rPr lang="en-US" sz="2448" kern="0" dirty="0">
                <a:gradFill>
                  <a:gsLst>
                    <a:gs pos="2917">
                      <a:srgbClr val="353535"/>
                    </a:gs>
                    <a:gs pos="30000">
                      <a:srgbClr val="353535"/>
                    </a:gs>
                  </a:gsLst>
                  <a:lin ang="5400000" scaled="0"/>
                </a:gradFill>
                <a:latin typeface="Segoe UI Semilight"/>
              </a:rPr>
              <a:t> operations</a:t>
            </a: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504" y="1511254"/>
            <a:ext cx="760655" cy="679156"/>
          </a:xfrm>
          <a:prstGeom prst="rect">
            <a:avLst/>
          </a:prstGeom>
        </p:spPr>
      </p:pic>
      <p:grpSp>
        <p:nvGrpSpPr>
          <p:cNvPr id="120" name="Group 119"/>
          <p:cNvGrpSpPr/>
          <p:nvPr/>
        </p:nvGrpSpPr>
        <p:grpSpPr>
          <a:xfrm>
            <a:off x="720560" y="4233647"/>
            <a:ext cx="435590" cy="436809"/>
            <a:chOff x="4828675" y="6208161"/>
            <a:chExt cx="427149" cy="428343"/>
          </a:xfrm>
          <a:solidFill>
            <a:srgbClr val="E6E6E6"/>
          </a:solidFill>
        </p:grpSpPr>
        <p:sp>
          <p:nvSpPr>
            <p:cNvPr id="121" name="Rectangle 120"/>
            <p:cNvSpPr/>
            <p:nvPr/>
          </p:nvSpPr>
          <p:spPr bwMode="auto">
            <a:xfrm>
              <a:off x="4828675" y="621192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2" name="Rectangle 121"/>
            <p:cNvSpPr/>
            <p:nvPr/>
          </p:nvSpPr>
          <p:spPr bwMode="auto">
            <a:xfrm>
              <a:off x="4935941" y="6318913"/>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3" name="Rectangle 122"/>
            <p:cNvSpPr/>
            <p:nvPr/>
          </p:nvSpPr>
          <p:spPr bwMode="auto">
            <a:xfrm>
              <a:off x="5041292" y="6425906"/>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Rectangle 123"/>
            <p:cNvSpPr/>
            <p:nvPr/>
          </p:nvSpPr>
          <p:spPr bwMode="auto">
            <a:xfrm>
              <a:off x="5148558" y="652914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5" name="Rectangle 124"/>
            <p:cNvSpPr/>
            <p:nvPr/>
          </p:nvSpPr>
          <p:spPr bwMode="auto">
            <a:xfrm>
              <a:off x="4828675" y="642218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6" name="Rectangle 125"/>
            <p:cNvSpPr/>
            <p:nvPr/>
          </p:nvSpPr>
          <p:spPr bwMode="auto">
            <a:xfrm>
              <a:off x="4934026" y="652951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7" name="Rectangle 126"/>
            <p:cNvSpPr/>
            <p:nvPr/>
          </p:nvSpPr>
          <p:spPr bwMode="auto">
            <a:xfrm>
              <a:off x="5041292" y="620816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8" name="Rectangle 127"/>
            <p:cNvSpPr/>
            <p:nvPr/>
          </p:nvSpPr>
          <p:spPr bwMode="auto">
            <a:xfrm>
              <a:off x="5148558" y="6311395"/>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grpSp>
      <p:pic>
        <p:nvPicPr>
          <p:cNvPr id="129" name="Graphic 1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61" y="5626523"/>
            <a:ext cx="330044" cy="480064"/>
          </a:xfrm>
          <a:prstGeom prst="rect">
            <a:avLst/>
          </a:prstGeom>
        </p:spPr>
      </p:pic>
      <p:pic>
        <p:nvPicPr>
          <p:cNvPr id="130" name="Graphic 1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900000">
            <a:off x="665066" y="2877551"/>
            <a:ext cx="510422" cy="510422"/>
          </a:xfrm>
          <a:prstGeom prst="rect">
            <a:avLst/>
          </a:prstGeom>
        </p:spPr>
      </p:pic>
    </p:spTree>
    <p:extLst>
      <p:ext uri="{BB962C8B-B14F-4D97-AF65-F5344CB8AC3E}">
        <p14:creationId xmlns:p14="http://schemas.microsoft.com/office/powerpoint/2010/main" val="3608739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3" name="TextBox 2"/>
          <p:cNvSpPr txBox="1"/>
          <p:nvPr/>
        </p:nvSpPr>
        <p:spPr>
          <a:xfrm>
            <a:off x="281849"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Choice of most popular container orchestrators</a:t>
            </a:r>
          </a:p>
        </p:txBody>
      </p:sp>
      <p:sp>
        <p:nvSpPr>
          <p:cNvPr id="5" name="TextBox 4"/>
          <p:cNvSpPr txBox="1"/>
          <p:nvPr/>
        </p:nvSpPr>
        <p:spPr>
          <a:xfrm>
            <a:off x="4324928" y="1655408"/>
            <a:ext cx="4009626" cy="4998045"/>
          </a:xfrm>
          <a:prstGeom prst="rect">
            <a:avLst/>
          </a:prstGeom>
          <a:solidFill>
            <a:srgbClr val="0078D7"/>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Simplest way to deploy containers on Azure</a:t>
            </a:r>
          </a:p>
        </p:txBody>
      </p:sp>
      <p:sp>
        <p:nvSpPr>
          <p:cNvPr id="6" name="TextBox 5"/>
          <p:cNvSpPr txBox="1"/>
          <p:nvPr/>
        </p:nvSpPr>
        <p:spPr>
          <a:xfrm>
            <a:off x="8368024"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Few clicks to enterprise grade container solution</a:t>
            </a:r>
          </a:p>
        </p:txBody>
      </p:sp>
      <p:grpSp>
        <p:nvGrpSpPr>
          <p:cNvPr id="7" name="Group 6"/>
          <p:cNvGrpSpPr/>
          <p:nvPr/>
        </p:nvGrpSpPr>
        <p:grpSpPr>
          <a:xfrm>
            <a:off x="620660" y="2996897"/>
            <a:ext cx="1366411" cy="1705427"/>
            <a:chOff x="6389447" y="3839752"/>
            <a:chExt cx="1313590" cy="163950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DC/OS</a:t>
              </a:r>
            </a:p>
          </p:txBody>
        </p:sp>
      </p:grpSp>
      <p:grpSp>
        <p:nvGrpSpPr>
          <p:cNvPr id="13" name="Group 12"/>
          <p:cNvGrpSpPr/>
          <p:nvPr/>
        </p:nvGrpSpPr>
        <p:grpSpPr>
          <a:xfrm>
            <a:off x="2569703" y="2970172"/>
            <a:ext cx="1366411" cy="1704202"/>
            <a:chOff x="8413698" y="3840929"/>
            <a:chExt cx="1313590" cy="1638324"/>
          </a:xfrm>
        </p:grpSpPr>
        <p:sp>
          <p:nvSpPr>
            <p:cNvPr id="14" name="Rectangle 13"/>
            <p:cNvSpPr/>
            <p:nvPr/>
          </p:nvSpPr>
          <p:spPr>
            <a:xfrm>
              <a:off x="8591219"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Swarm</a:t>
              </a:r>
              <a:endParaRPr lang="en-US" sz="1873" kern="0" dirty="0">
                <a:gradFill>
                  <a:gsLst>
                    <a:gs pos="2917">
                      <a:srgbClr val="FFFFFF"/>
                    </a:gs>
                    <a:gs pos="100000">
                      <a:srgbClr val="FFFFFF"/>
                    </a:gs>
                  </a:gsLst>
                  <a:lin ang="5400000" scaled="0"/>
                </a:gradFill>
                <a:cs typeface="Segoe UI" panose="020B0502040204020203" pitchFamily="34" charset="0"/>
              </a:endParaRPr>
            </a:p>
          </p:txBody>
        </p:sp>
        <p:grpSp>
          <p:nvGrpSpPr>
            <p:cNvPr id="15" name="Group 14"/>
            <p:cNvGrpSpPr/>
            <p:nvPr/>
          </p:nvGrpSpPr>
          <p:grpSpPr>
            <a:xfrm>
              <a:off x="8413698" y="3840929"/>
              <a:ext cx="1313590" cy="1193080"/>
              <a:chOff x="8413698" y="3840929"/>
              <a:chExt cx="1313590" cy="1193080"/>
            </a:xfrm>
          </p:grpSpPr>
          <p:pic>
            <p:nvPicPr>
              <p:cNvPr id="16" name="Picture 15"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413698" y="3840929"/>
                <a:ext cx="1313590" cy="1193080"/>
                <a:chOff x="6559966" y="3839752"/>
                <a:chExt cx="1313590" cy="1193080"/>
              </a:xfrm>
            </p:grpSpPr>
            <p:sp>
              <p:nvSpPr>
                <p:cNvPr id="1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grpSp>
        <p:nvGrpSpPr>
          <p:cNvPr id="20" name="Group 19"/>
          <p:cNvGrpSpPr/>
          <p:nvPr/>
        </p:nvGrpSpPr>
        <p:grpSpPr>
          <a:xfrm>
            <a:off x="1569028" y="4784466"/>
            <a:ext cx="1435266" cy="1702938"/>
            <a:chOff x="10142652" y="3842145"/>
            <a:chExt cx="1379783" cy="1637108"/>
          </a:xfrm>
        </p:grpSpPr>
        <p:sp>
          <p:nvSpPr>
            <p:cNvPr id="21" name="Rectangle 20"/>
            <p:cNvSpPr/>
            <p:nvPr/>
          </p:nvSpPr>
          <p:spPr>
            <a:xfrm>
              <a:off x="10142652" y="5118897"/>
              <a:ext cx="1379783"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Kubernetes</a:t>
              </a:r>
            </a:p>
          </p:txBody>
        </p:sp>
        <p:grpSp>
          <p:nvGrpSpPr>
            <p:cNvPr id="22" name="Group 21"/>
            <p:cNvGrpSpPr/>
            <p:nvPr/>
          </p:nvGrpSpPr>
          <p:grpSpPr>
            <a:xfrm>
              <a:off x="10187712" y="3842145"/>
              <a:ext cx="1313590" cy="1193080"/>
              <a:chOff x="10187712" y="3842145"/>
              <a:chExt cx="1313590" cy="1193080"/>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4" name="Group 23"/>
              <p:cNvGrpSpPr/>
              <p:nvPr/>
            </p:nvGrpSpPr>
            <p:grpSpPr>
              <a:xfrm>
                <a:off x="10187712" y="3842145"/>
                <a:ext cx="1313590" cy="1193080"/>
                <a:chOff x="6559966" y="3839752"/>
                <a:chExt cx="1313590" cy="1193080"/>
              </a:xfrm>
            </p:grpSpPr>
            <p:sp>
              <p:nvSpPr>
                <p:cNvPr id="25"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26"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sp>
        <p:nvSpPr>
          <p:cNvPr id="27" name="Freeform 19"/>
          <p:cNvSpPr>
            <a:spLocks noChangeAspect="1" noEditPoints="1"/>
          </p:cNvSpPr>
          <p:nvPr/>
        </p:nvSpPr>
        <p:spPr bwMode="auto">
          <a:xfrm>
            <a:off x="4753019" y="2996898"/>
            <a:ext cx="1132124" cy="932339"/>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3234" tIns="93234" rIns="93234" bIns="46616" numCol="1" anchor="t" anchorCtr="0" compatLnSpc="1">
            <a:prstTxWarp prst="textNoShape">
              <a:avLst/>
            </a:prstTxWarp>
          </a:bodyPr>
          <a:lstStyle/>
          <a:p>
            <a:pPr algn="ctr" defTabSz="932239">
              <a:defRPr/>
            </a:pPr>
            <a:r>
              <a:rPr lang="en-US" sz="2448" b="1" kern="0" dirty="0">
                <a:gradFill>
                  <a:gsLst>
                    <a:gs pos="0">
                      <a:srgbClr val="FFFFFF"/>
                    </a:gs>
                    <a:gs pos="100000">
                      <a:srgbClr val="FFFFFF"/>
                    </a:gs>
                  </a:gsLst>
                  <a:lin ang="5400000" scaled="0"/>
                </a:gradFill>
              </a:rPr>
              <a:t>&lt;`/&gt;</a:t>
            </a:r>
          </a:p>
        </p:txBody>
      </p:sp>
      <p:sp>
        <p:nvSpPr>
          <p:cNvPr id="28" name="Vertical Scroll 157"/>
          <p:cNvSpPr/>
          <p:nvPr/>
        </p:nvSpPr>
        <p:spPr bwMode="auto">
          <a:xfrm>
            <a:off x="6877085" y="2996898"/>
            <a:ext cx="1080325" cy="932339"/>
          </a:xfrm>
          <a:prstGeom prst="verticalScroll">
            <a:avLst/>
          </a:prstGeom>
          <a:noFill/>
          <a:ln w="57150" cap="flat" cmpd="sng" algn="ctr">
            <a:solidFill>
              <a:srgbClr val="FFFFFF"/>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3744" kern="0" dirty="0">
              <a:gradFill>
                <a:gsLst>
                  <a:gs pos="0">
                    <a:srgbClr val="FFFFFF"/>
                  </a:gs>
                  <a:gs pos="100000">
                    <a:srgbClr val="FFFFFF"/>
                  </a:gs>
                </a:gsLst>
                <a:lin ang="5400000" scaled="0"/>
              </a:gradFill>
              <a:latin typeface="Segoe UI Semilight"/>
            </a:endParaRPr>
          </a:p>
        </p:txBody>
      </p:sp>
      <p:sp>
        <p:nvSpPr>
          <p:cNvPr id="29" name="TextBox 28"/>
          <p:cNvSpPr txBox="1"/>
          <p:nvPr/>
        </p:nvSpPr>
        <p:spPr>
          <a:xfrm>
            <a:off x="6602923" y="4081466"/>
            <a:ext cx="1628649"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ARM templates</a:t>
            </a:r>
          </a:p>
        </p:txBody>
      </p:sp>
      <p:sp>
        <p:nvSpPr>
          <p:cNvPr id="30" name="Freeform 161"/>
          <p:cNvSpPr>
            <a:spLocks noChangeAspect="1"/>
          </p:cNvSpPr>
          <p:nvPr/>
        </p:nvSpPr>
        <p:spPr bwMode="black">
          <a:xfrm>
            <a:off x="5794701" y="4948253"/>
            <a:ext cx="1251778" cy="985146"/>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FFFFFF"/>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Box 30"/>
          <p:cNvSpPr txBox="1"/>
          <p:nvPr/>
        </p:nvSpPr>
        <p:spPr>
          <a:xfrm>
            <a:off x="5751773" y="6065677"/>
            <a:ext cx="1337634"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Azure Portal</a:t>
            </a:r>
          </a:p>
        </p:txBody>
      </p:sp>
      <p:sp>
        <p:nvSpPr>
          <p:cNvPr id="32" name="TextBox 31"/>
          <p:cNvSpPr txBox="1"/>
          <p:nvPr/>
        </p:nvSpPr>
        <p:spPr>
          <a:xfrm>
            <a:off x="4593860" y="4049647"/>
            <a:ext cx="1450444" cy="555189"/>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Command </a:t>
            </a:r>
            <a:br>
              <a:rPr lang="en-US" sz="1632" kern="0" dirty="0">
                <a:latin typeface="Segoe UI" panose="020B0502040204020203" pitchFamily="34" charset="0"/>
                <a:cs typeface="Segoe UI" panose="020B0502040204020203" pitchFamily="34" charset="0"/>
              </a:rPr>
            </a:br>
            <a:r>
              <a:rPr lang="en-US" sz="1632" kern="0" dirty="0">
                <a:latin typeface="Segoe UI" panose="020B0502040204020203" pitchFamily="34" charset="0"/>
                <a:cs typeface="Segoe UI" panose="020B0502040204020203" pitchFamily="34" charset="0"/>
              </a:rPr>
              <a:t>Line Interface</a:t>
            </a:r>
          </a:p>
        </p:txBody>
      </p:sp>
      <p:pic>
        <p:nvPicPr>
          <p:cNvPr id="33" name="Picture 32"/>
          <p:cNvPicPr>
            <a:picLocks noChangeAspect="1"/>
          </p:cNvPicPr>
          <p:nvPr/>
        </p:nvPicPr>
        <p:blipFill rotWithShape="1">
          <a:blip r:embed="rId6"/>
          <a:srcRect l="-2910"/>
          <a:stretch/>
        </p:blipFill>
        <p:spPr>
          <a:xfrm>
            <a:off x="8744327" y="2850152"/>
            <a:ext cx="1350489" cy="1130957"/>
          </a:xfrm>
          <a:prstGeom prst="rect">
            <a:avLst/>
          </a:prstGeom>
        </p:spPr>
      </p:pic>
      <p:sp>
        <p:nvSpPr>
          <p:cNvPr id="34" name="TextBox 33"/>
          <p:cNvSpPr txBox="1"/>
          <p:nvPr/>
        </p:nvSpPr>
        <p:spPr>
          <a:xfrm>
            <a:off x="12590791" y="2794059"/>
            <a:ext cx="951169" cy="951169"/>
          </a:xfrm>
          <a:prstGeom prst="rect">
            <a:avLst/>
          </a:prstGeom>
          <a:noFill/>
        </p:spPr>
        <p:txBody>
          <a:bodyPr wrap="none" lIns="190234" tIns="152188" rIns="190234" bIns="152188" rtlCol="0">
            <a:noAutofit/>
          </a:bodyPr>
          <a:lstStyle/>
          <a:p>
            <a:pPr defTabSz="951304">
              <a:lnSpc>
                <a:spcPct val="90000"/>
              </a:lnSpc>
              <a:spcAft>
                <a:spcPts val="624"/>
              </a:spcAft>
            </a:pPr>
            <a:endParaRPr lang="en-US" sz="2497" dirty="0">
              <a:gradFill>
                <a:gsLst>
                  <a:gs pos="2917">
                    <a:srgbClr val="353535"/>
                  </a:gs>
                  <a:gs pos="30000">
                    <a:srgbClr val="353535"/>
                  </a:gs>
                </a:gsLst>
                <a:lin ang="5400000" scaled="0"/>
              </a:gradFill>
              <a:latin typeface="Segoe UI Semilight"/>
            </a:endParaRPr>
          </a:p>
        </p:txBody>
      </p:sp>
      <p:sp>
        <p:nvSpPr>
          <p:cNvPr id="35" name="TextBox 34"/>
          <p:cNvSpPr txBox="1"/>
          <p:nvPr/>
        </p:nvSpPr>
        <p:spPr>
          <a:xfrm>
            <a:off x="8484249" y="4107466"/>
            <a:ext cx="1870643" cy="324680"/>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 Registry</a:t>
            </a:r>
          </a:p>
        </p:txBody>
      </p:sp>
      <p:sp>
        <p:nvSpPr>
          <p:cNvPr id="36" name="Freeform 166"/>
          <p:cNvSpPr>
            <a:spLocks noChangeAspect="1"/>
          </p:cNvSpPr>
          <p:nvPr/>
        </p:nvSpPr>
        <p:spPr bwMode="black">
          <a:xfrm>
            <a:off x="10751070" y="2794058"/>
            <a:ext cx="1119040" cy="109572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extBox 36"/>
          <p:cNvSpPr txBox="1"/>
          <p:nvPr/>
        </p:nvSpPr>
        <p:spPr>
          <a:xfrm>
            <a:off x="10704704" y="4084792"/>
            <a:ext cx="1211772"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a:t>
            </a:r>
          </a:p>
          <a:p>
            <a:pPr algn="ctr" defTabSz="931667">
              <a:lnSpc>
                <a:spcPct val="90000"/>
              </a:lnSpc>
              <a:defRPr/>
            </a:pPr>
            <a:r>
              <a:rPr lang="en-US" sz="1632" kern="0" dirty="0">
                <a:gradFill>
                  <a:gsLst>
                    <a:gs pos="0">
                      <a:srgbClr val="FFFFFF"/>
                    </a:gs>
                    <a:gs pos="100000">
                      <a:srgbClr val="FFFFFF"/>
                    </a:gs>
                  </a:gsLst>
                  <a:lin ang="5400000" scaled="1"/>
                </a:gradFill>
              </a:rPr>
              <a:t>Monitoring</a:t>
            </a:r>
          </a:p>
        </p:txBody>
      </p:sp>
      <p:sp>
        <p:nvSpPr>
          <p:cNvPr id="38" name="Freeform 169"/>
          <p:cNvSpPr>
            <a:spLocks noChangeAspect="1" noEditPoints="1"/>
          </p:cNvSpPr>
          <p:nvPr/>
        </p:nvSpPr>
        <p:spPr bwMode="black">
          <a:xfrm>
            <a:off x="8752133" y="4918248"/>
            <a:ext cx="648725" cy="64609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dirty="0">
              <a:solidFill>
                <a:srgbClr val="353535"/>
              </a:solidFill>
              <a:latin typeface="Segoe UI Semilight"/>
            </a:endParaRPr>
          </a:p>
        </p:txBody>
      </p:sp>
      <p:pic>
        <p:nvPicPr>
          <p:cNvPr id="39" name="Picture 38"/>
          <p:cNvPicPr>
            <a:picLocks noChangeAspect="1"/>
          </p:cNvPicPr>
          <p:nvPr/>
        </p:nvPicPr>
        <p:blipFill>
          <a:blip r:embed="rId7"/>
          <a:stretch>
            <a:fillRect/>
          </a:stretch>
        </p:blipFill>
        <p:spPr>
          <a:xfrm>
            <a:off x="9565009" y="4835394"/>
            <a:ext cx="765335" cy="842572"/>
          </a:xfrm>
          <a:prstGeom prst="rect">
            <a:avLst/>
          </a:prstGeom>
        </p:spPr>
      </p:pic>
      <p:sp>
        <p:nvSpPr>
          <p:cNvPr id="40" name="TextBox 39"/>
          <p:cNvSpPr txBox="1"/>
          <p:nvPr/>
        </p:nvSpPr>
        <p:spPr>
          <a:xfrm>
            <a:off x="8566812" y="5738457"/>
            <a:ext cx="1705516"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Windows &amp;</a:t>
            </a:r>
          </a:p>
          <a:p>
            <a:pPr algn="ctr" defTabSz="931667">
              <a:lnSpc>
                <a:spcPct val="90000"/>
              </a:lnSpc>
              <a:defRPr/>
            </a:pPr>
            <a:r>
              <a:rPr lang="en-US" sz="1632" kern="0" dirty="0">
                <a:gradFill>
                  <a:gsLst>
                    <a:gs pos="0">
                      <a:srgbClr val="FFFFFF"/>
                    </a:gs>
                    <a:gs pos="100000">
                      <a:srgbClr val="FFFFFF"/>
                    </a:gs>
                  </a:gsLst>
                  <a:lin ang="5400000" scaled="1"/>
                </a:gradFill>
              </a:rPr>
              <a:t>Linux Containers</a:t>
            </a:r>
          </a:p>
        </p:txBody>
      </p:sp>
      <p:sp>
        <p:nvSpPr>
          <p:cNvPr id="41" name="Freeform 171"/>
          <p:cNvSpPr>
            <a:spLocks noChangeAspect="1"/>
          </p:cNvSpPr>
          <p:nvPr/>
        </p:nvSpPr>
        <p:spPr bwMode="black">
          <a:xfrm>
            <a:off x="10815025" y="4872563"/>
            <a:ext cx="991130" cy="69177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p:cNvSpPr txBox="1"/>
          <p:nvPr/>
        </p:nvSpPr>
        <p:spPr>
          <a:xfrm>
            <a:off x="10328674" y="5745078"/>
            <a:ext cx="1963833"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*Managed disks for</a:t>
            </a:r>
          </a:p>
          <a:p>
            <a:pPr algn="ctr" defTabSz="931667">
              <a:lnSpc>
                <a:spcPct val="90000"/>
              </a:lnSpc>
              <a:defRPr/>
            </a:pPr>
            <a:r>
              <a:rPr lang="en-US" sz="1632" kern="0" dirty="0">
                <a:gradFill>
                  <a:gsLst>
                    <a:gs pos="0">
                      <a:srgbClr val="FFFFFF"/>
                    </a:gs>
                    <a:gs pos="100000">
                      <a:srgbClr val="FFFFFF"/>
                    </a:gs>
                  </a:gsLst>
                  <a:lin ang="5400000" scaled="1"/>
                </a:gradFill>
              </a:rPr>
              <a:t>persistent storage</a:t>
            </a:r>
          </a:p>
        </p:txBody>
      </p:sp>
    </p:spTree>
    <p:extLst>
      <p:ext uri="{BB962C8B-B14F-4D97-AF65-F5344CB8AC3E}">
        <p14:creationId xmlns:p14="http://schemas.microsoft.com/office/powerpoint/2010/main" val="3077452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Demo: </a:t>
            </a:r>
            <a:r>
              <a:rPr lang="en-US" dirty="0"/>
              <a:t>Kubernetes cluster in ACS</a:t>
            </a:r>
          </a:p>
        </p:txBody>
      </p:sp>
      <p:sp>
        <p:nvSpPr>
          <p:cNvPr id="3" name="Rectangle 2"/>
          <p:cNvSpPr/>
          <p:nvPr/>
        </p:nvSpPr>
        <p:spPr>
          <a:xfrm>
            <a:off x="122237" y="6088062"/>
            <a:ext cx="11734800" cy="646331"/>
          </a:xfrm>
          <a:prstGeom prst="rect">
            <a:avLst/>
          </a:prstGeom>
        </p:spPr>
        <p:txBody>
          <a:bodyPr wrap="square">
            <a:spAutoFit/>
          </a:bodyPr>
          <a:lstStyle/>
          <a:p>
            <a:r>
              <a:rPr lang="en-US" dirty="0"/>
              <a:t>https://docs.microsoft.com/en-us/azure/container-service/container-service-kubernetes-walkthrough</a:t>
            </a:r>
          </a:p>
          <a:p>
            <a:r>
              <a:rPr lang="en-US" dirty="0"/>
              <a:t>https://docs.microsoft.com/en-us/azure/container-service/container-service-kubernetes-windows-walkthrough</a:t>
            </a:r>
          </a:p>
        </p:txBody>
      </p:sp>
      <p:pic>
        <p:nvPicPr>
          <p:cNvPr id="6" name="Picture 5"/>
          <p:cNvPicPr>
            <a:picLocks noChangeAspect="1"/>
          </p:cNvPicPr>
          <p:nvPr/>
        </p:nvPicPr>
        <p:blipFill>
          <a:blip r:embed="rId3"/>
          <a:stretch>
            <a:fillRect/>
          </a:stretch>
        </p:blipFill>
        <p:spPr>
          <a:xfrm>
            <a:off x="1341437" y="2393881"/>
            <a:ext cx="8773749" cy="3410426"/>
          </a:xfrm>
          <a:prstGeom prst="rect">
            <a:avLst/>
          </a:prstGeom>
        </p:spPr>
      </p:pic>
      <p:sp>
        <p:nvSpPr>
          <p:cNvPr id="4" name="Rectangle 3"/>
          <p:cNvSpPr/>
          <p:nvPr/>
        </p:nvSpPr>
        <p:spPr>
          <a:xfrm>
            <a:off x="350837" y="1193552"/>
            <a:ext cx="10668000" cy="1200329"/>
          </a:xfrm>
          <a:prstGeom prst="rect">
            <a:avLst/>
          </a:prstGeom>
        </p:spPr>
        <p:txBody>
          <a:bodyPr wrap="square">
            <a:spAutoFit/>
          </a:bodyPr>
          <a:lstStyle/>
          <a:p>
            <a:r>
              <a:rPr lang="en-US" dirty="0" err="1"/>
              <a:t>az</a:t>
            </a:r>
            <a:r>
              <a:rPr lang="en-US" dirty="0"/>
              <a:t> group create --name=</a:t>
            </a:r>
            <a:r>
              <a:rPr lang="en-US" dirty="0" err="1"/>
              <a:t>htfkubdemo</a:t>
            </a:r>
            <a:r>
              <a:rPr lang="en-US" dirty="0"/>
              <a:t> --location=</a:t>
            </a:r>
            <a:r>
              <a:rPr lang="en-US" dirty="0" err="1"/>
              <a:t>southcentralus</a:t>
            </a:r>
            <a:endParaRPr lang="en-US" dirty="0"/>
          </a:p>
          <a:p>
            <a:endParaRPr lang="en-US" dirty="0"/>
          </a:p>
          <a:p>
            <a:r>
              <a:rPr lang="en-US" dirty="0" err="1"/>
              <a:t>az</a:t>
            </a:r>
            <a:r>
              <a:rPr lang="en-US" dirty="0"/>
              <a:t> </a:t>
            </a:r>
            <a:r>
              <a:rPr lang="en-US" dirty="0" err="1"/>
              <a:t>acs</a:t>
            </a:r>
            <a:r>
              <a:rPr lang="en-US" dirty="0"/>
              <a:t> create --orchestrator-type=</a:t>
            </a:r>
            <a:r>
              <a:rPr lang="en-US" dirty="0" err="1"/>
              <a:t>kubernetes</a:t>
            </a:r>
            <a:r>
              <a:rPr lang="en-US" dirty="0"/>
              <a:t> --resource-group=</a:t>
            </a:r>
            <a:r>
              <a:rPr lang="en-US" dirty="0" err="1"/>
              <a:t>htfkubdemo</a:t>
            </a:r>
            <a:r>
              <a:rPr lang="en-US" dirty="0"/>
              <a:t> --name=</a:t>
            </a:r>
            <a:r>
              <a:rPr lang="en-US" dirty="0" err="1"/>
              <a:t>htfkubdemocluster</a:t>
            </a:r>
            <a:r>
              <a:rPr lang="en-US" dirty="0"/>
              <a:t> --</a:t>
            </a:r>
            <a:r>
              <a:rPr lang="en-US" dirty="0" err="1"/>
              <a:t>dns</a:t>
            </a:r>
            <a:r>
              <a:rPr lang="en-US" dirty="0"/>
              <a:t>-prefix=</a:t>
            </a:r>
            <a:r>
              <a:rPr lang="en-US" dirty="0" err="1"/>
              <a:t>htfkubdemo</a:t>
            </a:r>
            <a:r>
              <a:rPr lang="en-US" dirty="0"/>
              <a:t> --generate-</a:t>
            </a:r>
            <a:r>
              <a:rPr lang="en-US" dirty="0" err="1"/>
              <a:t>ssh</a:t>
            </a:r>
            <a:r>
              <a:rPr lang="en-US" dirty="0"/>
              <a:t>-keys</a:t>
            </a:r>
          </a:p>
        </p:txBody>
      </p:sp>
    </p:spTree>
    <p:extLst>
      <p:ext uri="{BB962C8B-B14F-4D97-AF65-F5344CB8AC3E}">
        <p14:creationId xmlns:p14="http://schemas.microsoft.com/office/powerpoint/2010/main" val="160429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4432-8A1B-438B-841C-75C216537A47}"/>
              </a:ext>
            </a:extLst>
          </p:cNvPr>
          <p:cNvSpPr>
            <a:spLocks noGrp="1"/>
          </p:cNvSpPr>
          <p:nvPr>
            <p:ph type="title"/>
          </p:nvPr>
        </p:nvSpPr>
        <p:spPr/>
        <p:txBody>
          <a:bodyPr/>
          <a:lstStyle/>
          <a:p>
            <a:r>
              <a:rPr lang="en-US" dirty="0"/>
              <a:t>Azure Container Instances</a:t>
            </a:r>
          </a:p>
        </p:txBody>
      </p:sp>
      <p:sp>
        <p:nvSpPr>
          <p:cNvPr id="3" name="Text Placeholder 2">
            <a:extLst>
              <a:ext uri="{FF2B5EF4-FFF2-40B4-BE49-F238E27FC236}">
                <a16:creationId xmlns:a16="http://schemas.microsoft.com/office/drawing/2014/main" id="{E2C0533E-C89D-462F-8D30-7ED9106DE40C}"/>
              </a:ext>
            </a:extLst>
          </p:cNvPr>
          <p:cNvSpPr>
            <a:spLocks noGrp="1"/>
          </p:cNvSpPr>
          <p:nvPr>
            <p:ph type="body" sz="quarter" idx="10"/>
          </p:nvPr>
        </p:nvSpPr>
        <p:spPr>
          <a:xfrm>
            <a:off x="274702" y="1211287"/>
            <a:ext cx="11888787" cy="3010055"/>
          </a:xfrm>
        </p:spPr>
        <p:txBody>
          <a:bodyPr/>
          <a:lstStyle/>
          <a:p>
            <a:r>
              <a:rPr lang="en-US" dirty="0"/>
              <a:t>Run your docker containers without overhead of VMs, orchestrators, etc.</a:t>
            </a:r>
          </a:p>
          <a:p>
            <a:r>
              <a:rPr lang="en-US" dirty="0"/>
              <a:t>Linux &amp; Windows containers are supported</a:t>
            </a:r>
          </a:p>
          <a:p>
            <a:r>
              <a:rPr lang="en-US" dirty="0"/>
              <a:t>The container is an object in Azure.</a:t>
            </a:r>
          </a:p>
          <a:p>
            <a:r>
              <a:rPr lang="en-US" dirty="0"/>
              <a:t>ACI Connector for Kubernetes </a:t>
            </a:r>
            <a:r>
              <a:rPr lang="en-US" sz="2000" dirty="0"/>
              <a:t>https://github.com/azure/aci-connector-k8s</a:t>
            </a:r>
          </a:p>
        </p:txBody>
      </p:sp>
      <p:pic>
        <p:nvPicPr>
          <p:cNvPr id="4" name="Picture 3">
            <a:extLst>
              <a:ext uri="{FF2B5EF4-FFF2-40B4-BE49-F238E27FC236}">
                <a16:creationId xmlns:a16="http://schemas.microsoft.com/office/drawing/2014/main" id="{503625F0-5945-4C6E-BCE1-310CFB9DD682}"/>
              </a:ext>
            </a:extLst>
          </p:cNvPr>
          <p:cNvPicPr>
            <a:picLocks noChangeAspect="1"/>
          </p:cNvPicPr>
          <p:nvPr/>
        </p:nvPicPr>
        <p:blipFill>
          <a:blip r:embed="rId3"/>
          <a:stretch>
            <a:fillRect/>
          </a:stretch>
        </p:blipFill>
        <p:spPr>
          <a:xfrm>
            <a:off x="579437" y="4411662"/>
            <a:ext cx="6553200" cy="2226376"/>
          </a:xfrm>
          <a:prstGeom prst="rect">
            <a:avLst/>
          </a:prstGeom>
        </p:spPr>
      </p:pic>
    </p:spTree>
    <p:extLst>
      <p:ext uri="{BB962C8B-B14F-4D97-AF65-F5344CB8AC3E}">
        <p14:creationId xmlns:p14="http://schemas.microsoft.com/office/powerpoint/2010/main" val="16893847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7C36-F820-49E4-AAB4-723B4B81F8D6}"/>
              </a:ext>
            </a:extLst>
          </p:cNvPr>
          <p:cNvSpPr>
            <a:spLocks noGrp="1"/>
          </p:cNvSpPr>
          <p:nvPr>
            <p:ph type="title"/>
          </p:nvPr>
        </p:nvSpPr>
        <p:spPr/>
        <p:txBody>
          <a:bodyPr/>
          <a:lstStyle/>
          <a:p>
            <a:r>
              <a:rPr lang="en-US" dirty="0"/>
              <a:t>Demo: Hello World in ACI</a:t>
            </a:r>
          </a:p>
        </p:txBody>
      </p:sp>
      <p:sp>
        <p:nvSpPr>
          <p:cNvPr id="3" name="Text Placeholder 2">
            <a:extLst>
              <a:ext uri="{FF2B5EF4-FFF2-40B4-BE49-F238E27FC236}">
                <a16:creationId xmlns:a16="http://schemas.microsoft.com/office/drawing/2014/main" id="{7C085A27-3FD1-43B7-A698-A1539D331730}"/>
              </a:ext>
            </a:extLst>
          </p:cNvPr>
          <p:cNvSpPr>
            <a:spLocks noGrp="1"/>
          </p:cNvSpPr>
          <p:nvPr>
            <p:ph type="body" sz="quarter" idx="10"/>
          </p:nvPr>
        </p:nvSpPr>
        <p:spPr>
          <a:xfrm>
            <a:off x="274702" y="1211287"/>
            <a:ext cx="11888787" cy="3717941"/>
          </a:xfrm>
        </p:spPr>
        <p:txBody>
          <a:bodyPr/>
          <a:lstStyle/>
          <a:p>
            <a:r>
              <a:rPr lang="en-US" sz="2800" dirty="0" err="1"/>
              <a:t>az</a:t>
            </a:r>
            <a:r>
              <a:rPr lang="en-US" sz="2800" dirty="0"/>
              <a:t> group create --name </a:t>
            </a:r>
            <a:r>
              <a:rPr lang="en-US" sz="2800" dirty="0" err="1"/>
              <a:t>aciDemoRG</a:t>
            </a:r>
            <a:r>
              <a:rPr lang="en-US" sz="2800" dirty="0"/>
              <a:t> --location </a:t>
            </a:r>
            <a:r>
              <a:rPr lang="en-US" sz="2800" dirty="0" err="1"/>
              <a:t>eastus</a:t>
            </a:r>
            <a:endParaRPr lang="en-US" sz="2800" dirty="0"/>
          </a:p>
          <a:p>
            <a:r>
              <a:rPr lang="en-US" sz="2800" dirty="0" err="1"/>
              <a:t>az</a:t>
            </a:r>
            <a:r>
              <a:rPr lang="en-US" sz="2800" dirty="0"/>
              <a:t> container create --name </a:t>
            </a:r>
            <a:r>
              <a:rPr lang="en-US" sz="2800" dirty="0" err="1"/>
              <a:t>helloworld</a:t>
            </a:r>
            <a:r>
              <a:rPr lang="en-US" sz="2800" dirty="0"/>
              <a:t> --image </a:t>
            </a:r>
            <a:r>
              <a:rPr lang="en-US" sz="2800" dirty="0" err="1"/>
              <a:t>microsoft</a:t>
            </a:r>
            <a:r>
              <a:rPr lang="en-US" sz="2800" dirty="0"/>
              <a:t>/</a:t>
            </a:r>
            <a:r>
              <a:rPr lang="en-US" sz="2800" dirty="0" err="1"/>
              <a:t>aci-helloworld</a:t>
            </a:r>
            <a:r>
              <a:rPr lang="en-US" sz="2800" dirty="0"/>
              <a:t> --resource-group </a:t>
            </a:r>
            <a:r>
              <a:rPr lang="en-US" sz="2800" dirty="0" err="1"/>
              <a:t>aciDemoRG</a:t>
            </a:r>
            <a:r>
              <a:rPr lang="en-US" sz="2800" dirty="0"/>
              <a:t> --</a:t>
            </a:r>
            <a:r>
              <a:rPr lang="en-US" sz="2800" dirty="0" err="1"/>
              <a:t>ip</a:t>
            </a:r>
            <a:r>
              <a:rPr lang="en-US" sz="2800" dirty="0"/>
              <a:t>-address public</a:t>
            </a:r>
          </a:p>
          <a:p>
            <a:r>
              <a:rPr lang="en-US" sz="2800" dirty="0" err="1"/>
              <a:t>az</a:t>
            </a:r>
            <a:r>
              <a:rPr lang="en-US" sz="2800" dirty="0"/>
              <a:t> container create --name </a:t>
            </a:r>
            <a:r>
              <a:rPr lang="en-US" sz="2800" dirty="0" err="1"/>
              <a:t>websvr</a:t>
            </a:r>
            <a:r>
              <a:rPr lang="en-US" sz="2800" dirty="0"/>
              <a:t> --image </a:t>
            </a:r>
            <a:r>
              <a:rPr lang="en-US" sz="2800" dirty="0" err="1"/>
              <a:t>nginx</a:t>
            </a:r>
            <a:r>
              <a:rPr lang="en-US" sz="2800" dirty="0"/>
              <a:t> --resource-group </a:t>
            </a:r>
            <a:r>
              <a:rPr lang="en-US" sz="2800" dirty="0" err="1"/>
              <a:t>aciDemoRG</a:t>
            </a:r>
            <a:r>
              <a:rPr lang="en-US" sz="2800" dirty="0"/>
              <a:t> --</a:t>
            </a:r>
            <a:r>
              <a:rPr lang="en-US" sz="2800" dirty="0" err="1"/>
              <a:t>ip</a:t>
            </a:r>
            <a:r>
              <a:rPr lang="en-US" sz="2800" dirty="0"/>
              <a:t>-address public</a:t>
            </a:r>
          </a:p>
          <a:p>
            <a:r>
              <a:rPr lang="en-US" sz="2800" dirty="0" err="1"/>
              <a:t>az</a:t>
            </a:r>
            <a:r>
              <a:rPr lang="en-US" sz="2800" dirty="0"/>
              <a:t> container list –g </a:t>
            </a:r>
            <a:r>
              <a:rPr lang="en-US" sz="2800" dirty="0" err="1"/>
              <a:t>aciDemoRG</a:t>
            </a:r>
            <a:r>
              <a:rPr lang="en-US" sz="2800" dirty="0"/>
              <a:t> –o table</a:t>
            </a:r>
          </a:p>
          <a:p>
            <a:r>
              <a:rPr lang="en-US" sz="2800" dirty="0" err="1"/>
              <a:t>az</a:t>
            </a:r>
            <a:r>
              <a:rPr lang="en-US" sz="2800" dirty="0"/>
              <a:t> container logs --name </a:t>
            </a:r>
            <a:r>
              <a:rPr lang="en-US" sz="2800" dirty="0" err="1"/>
              <a:t>acidemocontainer</a:t>
            </a:r>
            <a:r>
              <a:rPr lang="en-US" sz="2800" dirty="0"/>
              <a:t> --resource-group </a:t>
            </a:r>
            <a:r>
              <a:rPr lang="en-US" sz="2800" dirty="0" err="1"/>
              <a:t>aciDemoRG</a:t>
            </a:r>
            <a:endParaRPr lang="en-US" sz="2800" dirty="0"/>
          </a:p>
          <a:p>
            <a:r>
              <a:rPr lang="en-US" sz="2800" dirty="0" err="1"/>
              <a:t>az</a:t>
            </a:r>
            <a:r>
              <a:rPr lang="en-US" sz="2800" dirty="0"/>
              <a:t> group delete --name </a:t>
            </a:r>
            <a:r>
              <a:rPr lang="en-US" sz="2800" dirty="0" err="1"/>
              <a:t>aciDemoRG</a:t>
            </a:r>
            <a:r>
              <a:rPr lang="en-US" sz="2800" dirty="0"/>
              <a:t> --no-wait -y</a:t>
            </a:r>
          </a:p>
        </p:txBody>
      </p:sp>
      <p:sp>
        <p:nvSpPr>
          <p:cNvPr id="4" name="Rectangle 3">
            <a:extLst>
              <a:ext uri="{FF2B5EF4-FFF2-40B4-BE49-F238E27FC236}">
                <a16:creationId xmlns:a16="http://schemas.microsoft.com/office/drawing/2014/main" id="{9C85C4C1-E085-4363-8C85-B52E33D69ED7}"/>
              </a:ext>
            </a:extLst>
          </p:cNvPr>
          <p:cNvSpPr/>
          <p:nvPr/>
        </p:nvSpPr>
        <p:spPr>
          <a:xfrm>
            <a:off x="198437" y="6392862"/>
            <a:ext cx="10515600" cy="646331"/>
          </a:xfrm>
          <a:prstGeom prst="rect">
            <a:avLst/>
          </a:prstGeom>
        </p:spPr>
        <p:txBody>
          <a:bodyPr wrap="square">
            <a:spAutoFit/>
          </a:bodyPr>
          <a:lstStyle/>
          <a:p>
            <a:r>
              <a:rPr lang="en-US" dirty="0"/>
              <a:t>https://docs.microsoft.com/en-us/azure/container-instances/container-instances-quickstart</a:t>
            </a:r>
          </a:p>
          <a:p>
            <a:r>
              <a:rPr lang="en-US" dirty="0"/>
              <a:t>https://channel9.msdn.com/Shows/Azure-Friday/Azure-Container-Instances</a:t>
            </a:r>
          </a:p>
        </p:txBody>
      </p:sp>
    </p:spTree>
    <p:extLst>
      <p:ext uri="{BB962C8B-B14F-4D97-AF65-F5344CB8AC3E}">
        <p14:creationId xmlns:p14="http://schemas.microsoft.com/office/powerpoint/2010/main" val="19175848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Service Fabric</a:t>
            </a:r>
          </a:p>
        </p:txBody>
      </p:sp>
    </p:spTree>
    <p:extLst>
      <p:ext uri="{BB962C8B-B14F-4D97-AF65-F5344CB8AC3E}">
        <p14:creationId xmlns:p14="http://schemas.microsoft.com/office/powerpoint/2010/main" val="9249560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66893" y="3988107"/>
            <a:ext cx="904875" cy="1085850"/>
          </a:xfrm>
          <a:prstGeom prst="rect">
            <a:avLst/>
          </a:prstGeom>
        </p:spPr>
      </p:pic>
      <p:pic>
        <p:nvPicPr>
          <p:cNvPr id="172" name="Picture 171"/>
          <p:cNvPicPr>
            <a:picLocks noChangeAspect="1"/>
          </p:cNvPicPr>
          <p:nvPr/>
        </p:nvPicPr>
        <p:blipFill>
          <a:blip r:embed="rId4"/>
          <a:stretch>
            <a:fillRect/>
          </a:stretch>
        </p:blipFill>
        <p:spPr>
          <a:xfrm>
            <a:off x="1120640" y="4945384"/>
            <a:ext cx="1384854" cy="968272"/>
          </a:xfrm>
          <a:prstGeom prst="rect">
            <a:avLst/>
          </a:prstGeom>
        </p:spPr>
      </p:pic>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3" y="1433844"/>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5963150"/>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500460" y="5925618"/>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453047" y="6005735"/>
            <a:ext cx="2511197" cy="614761"/>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grpSp>
        <p:nvGrpSpPr>
          <p:cNvPr id="141" name="Group 8"/>
          <p:cNvGrpSpPr>
            <a:grpSpLocks noChangeAspect="1"/>
          </p:cNvGrpSpPr>
          <p:nvPr/>
        </p:nvGrpSpPr>
        <p:grpSpPr bwMode="auto">
          <a:xfrm>
            <a:off x="6719998" y="4503091"/>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164" name="TextBox 163"/>
          <p:cNvSpPr txBox="1"/>
          <p:nvPr/>
        </p:nvSpPr>
        <p:spPr>
          <a:xfrm>
            <a:off x="985789" y="5978941"/>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Tree>
    <p:extLst>
      <p:ext uri="{BB962C8B-B14F-4D97-AF65-F5344CB8AC3E}">
        <p14:creationId xmlns:p14="http://schemas.microsoft.com/office/powerpoint/2010/main" val="30959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a:t>
            </a:r>
          </a:p>
        </p:txBody>
      </p:sp>
      <p:sp>
        <p:nvSpPr>
          <p:cNvPr id="5" name="Text Placeholder 4"/>
          <p:cNvSpPr>
            <a:spLocks noGrp="1"/>
          </p:cNvSpPr>
          <p:nvPr>
            <p:ph type="body" sz="quarter" idx="10"/>
          </p:nvPr>
        </p:nvSpPr>
        <p:spPr>
          <a:xfrm>
            <a:off x="274638" y="1212850"/>
            <a:ext cx="11888787" cy="2677656"/>
          </a:xfrm>
        </p:spPr>
        <p:txBody>
          <a:bodyPr/>
          <a:lstStyle/>
          <a:p>
            <a:r>
              <a:rPr lang="en-US" dirty="0"/>
              <a:t>What is a Microservice? Functions? Service Fabric? Containers? Oh my! What are my options on hosting them in Azure? In this session we will boil it all down to an actionable roadmap that you can use to guide you on journey. We will then demonstrate their use in Azure.</a:t>
            </a:r>
          </a:p>
        </p:txBody>
      </p:sp>
    </p:spTree>
    <p:extLst>
      <p:ext uri="{BB962C8B-B14F-4D97-AF65-F5344CB8AC3E}">
        <p14:creationId xmlns:p14="http://schemas.microsoft.com/office/powerpoint/2010/main" val="20132812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rPr>
              <a:t>Service Fabric Programming Models &amp; CI/CD</a:t>
            </a:r>
          </a:p>
        </p:txBody>
      </p:sp>
      <p:sp>
        <p:nvSpPr>
          <p:cNvPr id="138" name="TextBox 137"/>
          <p:cNvSpPr txBox="1"/>
          <p:nvPr/>
        </p:nvSpPr>
        <p:spPr>
          <a:xfrm>
            <a:off x="9348874" y="5757586"/>
            <a:ext cx="2454436"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75" name="TextBox 174"/>
          <p:cNvSpPr txBox="1"/>
          <p:nvPr/>
        </p:nvSpPr>
        <p:spPr>
          <a:xfrm>
            <a:off x="1543771" y="3312833"/>
            <a:ext cx="1625389"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77" name="TextBox 176"/>
          <p:cNvSpPr txBox="1"/>
          <p:nvPr/>
        </p:nvSpPr>
        <p:spPr>
          <a:xfrm>
            <a:off x="9324153" y="3319410"/>
            <a:ext cx="1655158"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3" name="Rectangle 2"/>
          <p:cNvSpPr/>
          <p:nvPr/>
        </p:nvSpPr>
        <p:spPr bwMode="auto">
          <a:xfrm>
            <a:off x="197157" y="1872845"/>
            <a:ext cx="1375554"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Visual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VSTS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Jenkins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Eclipse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p:cNvSpPr/>
          <p:nvPr/>
        </p:nvSpPr>
        <p:spPr bwMode="auto">
          <a:xfrm>
            <a:off x="10783310" y="1851360"/>
            <a:ext cx="1454727"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AppInsights</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ELK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514220" y="3837742"/>
            <a:ext cx="664322" cy="664322"/>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blip>
          <a:stretch>
            <a:fillRect/>
          </a:stretch>
        </p:blipFill>
        <p:spPr>
          <a:xfrm>
            <a:off x="10701140" y="3741079"/>
            <a:ext cx="780290" cy="780290"/>
          </a:xfrm>
          <a:prstGeom prst="rect">
            <a:avLst/>
          </a:prstGeom>
        </p:spPr>
      </p:pic>
      <p:sp>
        <p:nvSpPr>
          <p:cNvPr id="83" name="Pentagon 82"/>
          <p:cNvSpPr/>
          <p:nvPr/>
        </p:nvSpPr>
        <p:spPr bwMode="auto">
          <a:xfrm rot="5400000">
            <a:off x="9571855" y="3597264"/>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210644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306819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994893"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946490"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9808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833184"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770127"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871880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9641949"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862160"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6956352"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427909"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638175" y="3303680"/>
            <a:ext cx="9056212" cy="758976"/>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638174" y="2051230"/>
            <a:ext cx="9056222" cy="1206789"/>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366831" y="5741485"/>
            <a:ext cx="1008247"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4159970" y="4883173"/>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9" name="Freeform 138"/>
          <p:cNvSpPr>
            <a:spLocks/>
          </p:cNvSpPr>
          <p:nvPr/>
        </p:nvSpPr>
        <p:spPr bwMode="auto">
          <a:xfrm>
            <a:off x="9236270" y="4866486"/>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41" name="Group 8"/>
          <p:cNvGrpSpPr>
            <a:grpSpLocks noChangeAspect="1"/>
          </p:cNvGrpSpPr>
          <p:nvPr/>
        </p:nvGrpSpPr>
        <p:grpSpPr bwMode="auto">
          <a:xfrm>
            <a:off x="6673178" y="4551902"/>
            <a:ext cx="1530455" cy="1442504"/>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224" name="Picture 223"/>
          <p:cNvPicPr>
            <a:picLocks noChangeAspect="1"/>
          </p:cNvPicPr>
          <p:nvPr/>
        </p:nvPicPr>
        <p:blipFill>
          <a:blip r:embed="rId6"/>
          <a:stretch>
            <a:fillRect/>
          </a:stretch>
        </p:blipFill>
        <p:spPr>
          <a:xfrm>
            <a:off x="8498279" y="4120149"/>
            <a:ext cx="555950" cy="578450"/>
          </a:xfrm>
          <a:prstGeom prst="rect">
            <a:avLst/>
          </a:prstGeom>
        </p:spPr>
      </p:pic>
      <p:sp>
        <p:nvSpPr>
          <p:cNvPr id="178" name="TextBox 177"/>
          <p:cNvSpPr txBox="1"/>
          <p:nvPr/>
        </p:nvSpPr>
        <p:spPr>
          <a:xfrm>
            <a:off x="2967572" y="3332177"/>
            <a:ext cx="140260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79" name="TextBox 178"/>
          <p:cNvSpPr txBox="1"/>
          <p:nvPr/>
        </p:nvSpPr>
        <p:spPr>
          <a:xfrm>
            <a:off x="8231664" y="3330070"/>
            <a:ext cx="175893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80" name="TextBox 179"/>
          <p:cNvSpPr txBox="1"/>
          <p:nvPr/>
        </p:nvSpPr>
        <p:spPr>
          <a:xfrm>
            <a:off x="5627660" y="3327720"/>
            <a:ext cx="162980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81" name="TextBox 180"/>
          <p:cNvSpPr txBox="1"/>
          <p:nvPr/>
        </p:nvSpPr>
        <p:spPr>
          <a:xfrm>
            <a:off x="6964201" y="3341918"/>
            <a:ext cx="165515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82" name="TextBox 181"/>
          <p:cNvSpPr txBox="1"/>
          <p:nvPr/>
        </p:nvSpPr>
        <p:spPr>
          <a:xfrm>
            <a:off x="1936292" y="5733493"/>
            <a:ext cx="1836795" cy="570826"/>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sp>
        <p:nvSpPr>
          <p:cNvPr id="183" name="TextBox 182"/>
          <p:cNvSpPr txBox="1"/>
          <p:nvPr/>
        </p:nvSpPr>
        <p:spPr>
          <a:xfrm>
            <a:off x="4225907" y="3447001"/>
            <a:ext cx="1655158" cy="54724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6" name="TextBox 155"/>
          <p:cNvSpPr txBox="1"/>
          <p:nvPr/>
        </p:nvSpPr>
        <p:spPr>
          <a:xfrm>
            <a:off x="6442562" y="5773670"/>
            <a:ext cx="2169401" cy="53858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pic>
        <p:nvPicPr>
          <p:cNvPr id="4" name="Picture 3"/>
          <p:cNvPicPr>
            <a:picLocks noChangeAspect="1"/>
          </p:cNvPicPr>
          <p:nvPr/>
        </p:nvPicPr>
        <p:blipFill>
          <a:blip r:embed="rId7"/>
          <a:stretch>
            <a:fillRect/>
          </a:stretch>
        </p:blipFill>
        <p:spPr>
          <a:xfrm>
            <a:off x="1888965" y="4884389"/>
            <a:ext cx="1261790" cy="882227"/>
          </a:xfrm>
          <a:prstGeom prst="rect">
            <a:avLst/>
          </a:prstGeom>
        </p:spPr>
      </p:pic>
      <p:pic>
        <p:nvPicPr>
          <p:cNvPr id="9" name="Picture 8"/>
          <p:cNvPicPr>
            <a:picLocks noChangeAspect="1"/>
          </p:cNvPicPr>
          <p:nvPr/>
        </p:nvPicPr>
        <p:blipFill>
          <a:blip r:embed="rId8"/>
          <a:stretch>
            <a:fillRect/>
          </a:stretch>
        </p:blipFill>
        <p:spPr>
          <a:xfrm>
            <a:off x="529635" y="3116221"/>
            <a:ext cx="666424" cy="661559"/>
          </a:xfrm>
          <a:prstGeom prst="rect">
            <a:avLst/>
          </a:prstGeom>
        </p:spPr>
      </p:pic>
      <p:sp>
        <p:nvSpPr>
          <p:cNvPr id="157" name="Rectangle 156"/>
          <p:cNvSpPr/>
          <p:nvPr/>
        </p:nvSpPr>
        <p:spPr bwMode="auto">
          <a:xfrm>
            <a:off x="6263021" y="2595958"/>
            <a:ext cx="2116152"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p:txBody>
      </p:sp>
      <p:sp>
        <p:nvSpPr>
          <p:cNvPr id="158" name="Rectangle 157"/>
          <p:cNvSpPr/>
          <p:nvPr/>
        </p:nvSpPr>
        <p:spPr bwMode="auto">
          <a:xfrm>
            <a:off x="1691020" y="2595958"/>
            <a:ext cx="4403337"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59" name="Rectangle 158"/>
          <p:cNvSpPr/>
          <p:nvPr/>
        </p:nvSpPr>
        <p:spPr bwMode="auto">
          <a:xfrm>
            <a:off x="3978204" y="1877374"/>
            <a:ext cx="2116153"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60" name="Rectangle 159"/>
          <p:cNvSpPr/>
          <p:nvPr/>
        </p:nvSpPr>
        <p:spPr bwMode="auto">
          <a:xfrm>
            <a:off x="1691020" y="1877374"/>
            <a:ext cx="2116153" cy="598473"/>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Rectangle 160"/>
          <p:cNvSpPr/>
          <p:nvPr/>
        </p:nvSpPr>
        <p:spPr bwMode="auto">
          <a:xfrm>
            <a:off x="8521685" y="2593231"/>
            <a:ext cx="2116152" cy="605067"/>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p:txBody>
      </p:sp>
      <p:pic>
        <p:nvPicPr>
          <p:cNvPr id="163" name="Picture 162"/>
          <p:cNvPicPr>
            <a:picLocks noChangeAspect="1"/>
          </p:cNvPicPr>
          <p:nvPr/>
        </p:nvPicPr>
        <p:blipFill>
          <a:blip r:embed="rId9"/>
          <a:stretch>
            <a:fillRect/>
          </a:stretch>
        </p:blipFill>
        <p:spPr>
          <a:xfrm>
            <a:off x="3214664" y="4078023"/>
            <a:ext cx="814909" cy="977891"/>
          </a:xfrm>
          <a:prstGeom prst="rect">
            <a:avLst/>
          </a:prstGeom>
        </p:spPr>
      </p:pic>
      <p:sp>
        <p:nvSpPr>
          <p:cNvPr id="164" name="TextBox 163"/>
          <p:cNvSpPr txBox="1"/>
          <p:nvPr/>
        </p:nvSpPr>
        <p:spPr>
          <a:xfrm>
            <a:off x="1570037" y="3268662"/>
            <a:ext cx="162760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65" name="TextBox 164"/>
          <p:cNvSpPr txBox="1"/>
          <p:nvPr/>
        </p:nvSpPr>
        <p:spPr>
          <a:xfrm>
            <a:off x="9215933" y="3261515"/>
            <a:ext cx="191593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Tree>
    <p:extLst>
      <p:ext uri="{BB962C8B-B14F-4D97-AF65-F5344CB8AC3E}">
        <p14:creationId xmlns:p14="http://schemas.microsoft.com/office/powerpoint/2010/main" val="17989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76004" y="296862"/>
            <a:ext cx="11888787" cy="917575"/>
          </a:xfrm>
        </p:spPr>
        <p:txBody>
          <a:bodyPr/>
          <a:lstStyle/>
          <a:p>
            <a:r>
              <a:rPr lang="en-US"/>
              <a:t>Services Powered by Service Fabric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9" y="1473518"/>
            <a:ext cx="1114993" cy="12408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79" y="1466238"/>
            <a:ext cx="1097283" cy="10972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749" y="4518914"/>
            <a:ext cx="874946" cy="8749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597" y="1478240"/>
            <a:ext cx="1005840" cy="100584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138" y="1490229"/>
            <a:ext cx="988518" cy="988518"/>
          </a:xfrm>
          <a:prstGeom prst="rect">
            <a:avLst/>
          </a:prstGeom>
        </p:spPr>
      </p:pic>
      <p:pic>
        <p:nvPicPr>
          <p:cNvPr id="10" name="Picture 9"/>
          <p:cNvPicPr>
            <a:picLocks noChangeAspect="1"/>
          </p:cNvPicPr>
          <p:nvPr/>
        </p:nvPicPr>
        <p:blipFill>
          <a:blip r:embed="rId8"/>
          <a:stretch>
            <a:fillRect/>
          </a:stretch>
        </p:blipFill>
        <p:spPr>
          <a:xfrm>
            <a:off x="177211" y="4433074"/>
            <a:ext cx="2029423" cy="1217654"/>
          </a:xfrm>
          <a:prstGeom prst="rect">
            <a:avLst/>
          </a:prstGeom>
        </p:spPr>
      </p:pic>
      <p:pic>
        <p:nvPicPr>
          <p:cNvPr id="11" name="Picture 10"/>
          <p:cNvPicPr>
            <a:picLocks noChangeAspect="1"/>
          </p:cNvPicPr>
          <p:nvPr/>
        </p:nvPicPr>
        <p:blipFill>
          <a:blip r:embed="rId9"/>
          <a:stretch>
            <a:fillRect/>
          </a:stretch>
        </p:blipFill>
        <p:spPr>
          <a:xfrm>
            <a:off x="10656954" y="4231970"/>
            <a:ext cx="1317961" cy="1317961"/>
          </a:xfrm>
          <a:prstGeom prst="rect">
            <a:avLst/>
          </a:prstGeom>
        </p:spPr>
      </p:pic>
      <p:sp>
        <p:nvSpPr>
          <p:cNvPr id="12" name="TextBox 11"/>
          <p:cNvSpPr txBox="1"/>
          <p:nvPr/>
        </p:nvSpPr>
        <p:spPr>
          <a:xfrm>
            <a:off x="418434" y="2639376"/>
            <a:ext cx="256551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2.1 million DBs</a:t>
            </a:r>
          </a:p>
        </p:txBody>
      </p:sp>
      <p:sp>
        <p:nvSpPr>
          <p:cNvPr id="14" name="TextBox 13"/>
          <p:cNvSpPr txBox="1"/>
          <p:nvPr/>
        </p:nvSpPr>
        <p:spPr>
          <a:xfrm>
            <a:off x="2484437" y="5535958"/>
            <a:ext cx="1628394"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Cortana</a:t>
            </a:r>
          </a:p>
        </p:txBody>
      </p:sp>
      <p:sp>
        <p:nvSpPr>
          <p:cNvPr id="15" name="TextBox 14"/>
          <p:cNvSpPr txBox="1"/>
          <p:nvPr/>
        </p:nvSpPr>
        <p:spPr>
          <a:xfrm>
            <a:off x="10399919" y="5598360"/>
            <a:ext cx="1736053"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sp>
        <p:nvSpPr>
          <p:cNvPr id="16" name="TextBox 15"/>
          <p:cNvSpPr txBox="1"/>
          <p:nvPr/>
        </p:nvSpPr>
        <p:spPr>
          <a:xfrm>
            <a:off x="9934036" y="2465349"/>
            <a:ext cx="2152962" cy="147425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Event Hubs</a:t>
            </a: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latin typeface="Segoe UI"/>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 events/day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7" name="TextBox 16"/>
          <p:cNvSpPr txBox="1"/>
          <p:nvPr/>
        </p:nvSpPr>
        <p:spPr>
          <a:xfrm>
            <a:off x="6901841" y="2519210"/>
            <a:ext cx="2480487"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IoT</a:t>
            </a: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t>
            </a:r>
            <a:r>
              <a:rPr kumimoji="0" lang="en-US" sz="1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illions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of messages</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10"/>
          <a:stretch>
            <a:fillRect/>
          </a:stretch>
        </p:blipFill>
        <p:spPr>
          <a:xfrm>
            <a:off x="4685702" y="4444665"/>
            <a:ext cx="2042095" cy="1143573"/>
          </a:xfrm>
          <a:prstGeom prst="rect">
            <a:avLst/>
          </a:prstGeom>
        </p:spPr>
      </p:pic>
      <p:pic>
        <p:nvPicPr>
          <p:cNvPr id="20" name="Picture 19"/>
          <p:cNvPicPr>
            <a:picLocks noChangeAspect="1"/>
          </p:cNvPicPr>
          <p:nvPr/>
        </p:nvPicPr>
        <p:blipFill>
          <a:blip r:embed="rId11"/>
          <a:stretch>
            <a:fillRect/>
          </a:stretch>
        </p:blipFill>
        <p:spPr>
          <a:xfrm>
            <a:off x="7140155" y="4076649"/>
            <a:ext cx="3180042" cy="1780824"/>
          </a:xfrm>
          <a:prstGeom prst="rect">
            <a:avLst/>
          </a:prstGeom>
        </p:spPr>
      </p:pic>
      <p:sp>
        <p:nvSpPr>
          <p:cNvPr id="21" name="TextBox 20"/>
          <p:cNvSpPr txBox="1"/>
          <p:nvPr/>
        </p:nvSpPr>
        <p:spPr>
          <a:xfrm>
            <a:off x="536776" y="5512695"/>
            <a:ext cx="13102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22" name="TextBox 21"/>
          <p:cNvSpPr txBox="1"/>
          <p:nvPr/>
        </p:nvSpPr>
        <p:spPr>
          <a:xfrm>
            <a:off x="5019617" y="5594009"/>
            <a:ext cx="1385637"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Intune</a:t>
            </a:r>
          </a:p>
        </p:txBody>
      </p:sp>
      <p:sp>
        <p:nvSpPr>
          <p:cNvPr id="23" name="TextBox 22"/>
          <p:cNvSpPr txBox="1"/>
          <p:nvPr/>
        </p:nvSpPr>
        <p:spPr>
          <a:xfrm>
            <a:off x="7681416" y="5633398"/>
            <a:ext cx="1893788"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Dynamics</a:t>
            </a:r>
          </a:p>
        </p:txBody>
      </p:sp>
      <p:sp>
        <p:nvSpPr>
          <p:cNvPr id="2" name="TextBox 1"/>
          <p:cNvSpPr txBox="1"/>
          <p:nvPr/>
        </p:nvSpPr>
        <p:spPr>
          <a:xfrm>
            <a:off x="2568640" y="3520598"/>
            <a:ext cx="7274945"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30% of Azure cores run Service Fabric</a:t>
            </a:r>
          </a:p>
        </p:txBody>
      </p:sp>
      <p:sp>
        <p:nvSpPr>
          <p:cNvPr id="24" name="TextBox 23"/>
          <p:cNvSpPr txBox="1"/>
          <p:nvPr/>
        </p:nvSpPr>
        <p:spPr>
          <a:xfrm>
            <a:off x="1798637" y="6191203"/>
            <a:ext cx="8639687"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sp>
        <p:nvSpPr>
          <p:cNvPr id="25" name="TextBox 24"/>
          <p:cNvSpPr txBox="1"/>
          <p:nvPr/>
        </p:nvSpPr>
        <p:spPr>
          <a:xfrm>
            <a:off x="3616391" y="2519209"/>
            <a:ext cx="2831545"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Cosmos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427817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0"/>
          </p:nvPr>
        </p:nvSpPr>
        <p:spPr>
          <a:xfrm>
            <a:off x="274702" y="1211287"/>
            <a:ext cx="11888787" cy="5010602"/>
          </a:xfrm>
        </p:spPr>
        <p:txBody>
          <a:bodyPr/>
          <a:lstStyle/>
          <a:p>
            <a:pPr marL="514350" indent="-514350">
              <a:buFont typeface="+mj-lt"/>
              <a:buAutoNum type="arabicPeriod"/>
            </a:pPr>
            <a:r>
              <a:rPr lang="en-US" sz="3200" b="1" dirty="0"/>
              <a:t>Web Service</a:t>
            </a:r>
            <a:r>
              <a:rPr lang="en-US" sz="3200" dirty="0"/>
              <a:t>: This is a stateless front-end web service using ASP.NET Core in a Reliable Service.</a:t>
            </a:r>
          </a:p>
          <a:p>
            <a:pPr marL="514350" indent="-514350">
              <a:buFont typeface="+mj-lt"/>
              <a:buAutoNum type="arabicPeriod"/>
            </a:pPr>
            <a:r>
              <a:rPr lang="en-US" sz="3200" b="1" dirty="0"/>
              <a:t>Guest EXE Backend Service</a:t>
            </a:r>
            <a:r>
              <a:rPr lang="en-US" sz="3200" dirty="0"/>
              <a:t>: This is a simple guest executable, a pre-compiled EXE that is packaged up and run on Service Fabric as-is. </a:t>
            </a:r>
          </a:p>
          <a:p>
            <a:pPr marL="514350" indent="-514350">
              <a:buFont typeface="+mj-lt"/>
              <a:buAutoNum type="arabicPeriod"/>
            </a:pPr>
            <a:r>
              <a:rPr lang="en-US" sz="3200" b="1" dirty="0"/>
              <a:t>Stateless Backend Service</a:t>
            </a:r>
            <a:r>
              <a:rPr lang="en-US" sz="3200" dirty="0"/>
              <a:t>: This is a stateless back-end service using Service Remoting. </a:t>
            </a:r>
          </a:p>
          <a:p>
            <a:pPr marL="514350" indent="-514350">
              <a:buFont typeface="+mj-lt"/>
              <a:buAutoNum type="arabicPeriod"/>
            </a:pPr>
            <a:r>
              <a:rPr lang="en-US" sz="3200" b="1" dirty="0" err="1"/>
              <a:t>Stateful</a:t>
            </a:r>
            <a:r>
              <a:rPr lang="en-US" sz="3200" b="1" dirty="0"/>
              <a:t> Backend Service: </a:t>
            </a:r>
            <a:r>
              <a:rPr lang="en-US" sz="3200" dirty="0"/>
              <a:t>This is a </a:t>
            </a:r>
            <a:r>
              <a:rPr lang="en-US" sz="3200" dirty="0" err="1"/>
              <a:t>stateful</a:t>
            </a:r>
            <a:r>
              <a:rPr lang="en-US" sz="3200" dirty="0"/>
              <a:t> back-end service using ASP.NET Core, using Reliable Collections</a:t>
            </a:r>
          </a:p>
          <a:p>
            <a:pPr marL="514350" indent="-514350">
              <a:buFont typeface="+mj-lt"/>
              <a:buAutoNum type="arabicPeriod"/>
            </a:pPr>
            <a:r>
              <a:rPr lang="en-US" sz="3200" b="1" dirty="0"/>
              <a:t>Actor Backend Service:</a:t>
            </a:r>
            <a:r>
              <a:rPr lang="en-US" sz="3200" dirty="0"/>
              <a:t> This is a back-end Reliable Actor service.</a:t>
            </a:r>
          </a:p>
        </p:txBody>
      </p:sp>
      <p:sp>
        <p:nvSpPr>
          <p:cNvPr id="4" name="Rectangle 3"/>
          <p:cNvSpPr/>
          <p:nvPr/>
        </p:nvSpPr>
        <p:spPr>
          <a:xfrm>
            <a:off x="274639" y="6469062"/>
            <a:ext cx="10667998" cy="369332"/>
          </a:xfrm>
          <a:prstGeom prst="rect">
            <a:avLst/>
          </a:prstGeom>
        </p:spPr>
        <p:txBody>
          <a:bodyPr wrap="square">
            <a:spAutoFit/>
          </a:bodyPr>
          <a:lstStyle/>
          <a:p>
            <a:r>
              <a:rPr lang="en-US" dirty="0"/>
              <a:t>https://azure.microsoft.com/en-us/resources/samples/service-fabric-dotnet-getting-started/</a:t>
            </a:r>
          </a:p>
        </p:txBody>
      </p:sp>
    </p:spTree>
    <p:extLst>
      <p:ext uri="{BB962C8B-B14F-4D97-AF65-F5344CB8AC3E}">
        <p14:creationId xmlns:p14="http://schemas.microsoft.com/office/powerpoint/2010/main" val="8881270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Hints</a:t>
            </a:r>
          </a:p>
        </p:txBody>
      </p:sp>
      <p:sp>
        <p:nvSpPr>
          <p:cNvPr id="3" name="Text Placeholder 2"/>
          <p:cNvSpPr>
            <a:spLocks noGrp="1"/>
          </p:cNvSpPr>
          <p:nvPr>
            <p:ph type="body" sz="quarter" idx="10"/>
          </p:nvPr>
        </p:nvSpPr>
        <p:spPr>
          <a:xfrm>
            <a:off x="274702" y="1211287"/>
            <a:ext cx="11888787" cy="2289858"/>
          </a:xfrm>
        </p:spPr>
        <p:txBody>
          <a:bodyPr/>
          <a:lstStyle/>
          <a:p>
            <a:r>
              <a:rPr lang="en-US" dirty="0"/>
              <a:t>Ensure that you create your cluster with the reverse proxy feature enabled.</a:t>
            </a:r>
          </a:p>
          <a:p>
            <a:r>
              <a:rPr lang="en-US" dirty="0"/>
              <a:t>Set up a Load Balancer rule to map port 8081 from the public IP to the backend nodes</a:t>
            </a:r>
          </a:p>
        </p:txBody>
      </p:sp>
      <p:pic>
        <p:nvPicPr>
          <p:cNvPr id="4" name="Picture 3">
            <a:extLst>
              <a:ext uri="{FF2B5EF4-FFF2-40B4-BE49-F238E27FC236}">
                <a16:creationId xmlns:a16="http://schemas.microsoft.com/office/drawing/2014/main" id="{1899E9C2-E819-4F15-A70B-5D97150CBF33}"/>
              </a:ext>
            </a:extLst>
          </p:cNvPr>
          <p:cNvPicPr>
            <a:picLocks noChangeAspect="1"/>
          </p:cNvPicPr>
          <p:nvPr/>
        </p:nvPicPr>
        <p:blipFill>
          <a:blip r:embed="rId3"/>
          <a:stretch>
            <a:fillRect/>
          </a:stretch>
        </p:blipFill>
        <p:spPr>
          <a:xfrm>
            <a:off x="9418637" y="3846160"/>
            <a:ext cx="2229474" cy="2699102"/>
          </a:xfrm>
          <a:prstGeom prst="rect">
            <a:avLst/>
          </a:prstGeom>
        </p:spPr>
      </p:pic>
      <p:pic>
        <p:nvPicPr>
          <p:cNvPr id="6" name="Picture 5">
            <a:extLst>
              <a:ext uri="{FF2B5EF4-FFF2-40B4-BE49-F238E27FC236}">
                <a16:creationId xmlns:a16="http://schemas.microsoft.com/office/drawing/2014/main" id="{730F26FA-2969-45B2-9256-49EA068CFBD1}"/>
              </a:ext>
            </a:extLst>
          </p:cNvPr>
          <p:cNvPicPr>
            <a:picLocks noChangeAspect="1"/>
          </p:cNvPicPr>
          <p:nvPr/>
        </p:nvPicPr>
        <p:blipFill>
          <a:blip r:embed="rId4"/>
          <a:stretch>
            <a:fillRect/>
          </a:stretch>
        </p:blipFill>
        <p:spPr>
          <a:xfrm>
            <a:off x="5684837" y="3846159"/>
            <a:ext cx="3609804" cy="2704495"/>
          </a:xfrm>
          <a:prstGeom prst="rect">
            <a:avLst/>
          </a:prstGeom>
        </p:spPr>
      </p:pic>
    </p:spTree>
    <p:extLst>
      <p:ext uri="{BB962C8B-B14F-4D97-AF65-F5344CB8AC3E}">
        <p14:creationId xmlns:p14="http://schemas.microsoft.com/office/powerpoint/2010/main" val="28479234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Functions</a:t>
            </a:r>
          </a:p>
        </p:txBody>
      </p:sp>
    </p:spTree>
    <p:extLst>
      <p:ext uri="{BB962C8B-B14F-4D97-AF65-F5344CB8AC3E}">
        <p14:creationId xmlns:p14="http://schemas.microsoft.com/office/powerpoint/2010/main" val="25835361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589736" y="4131226"/>
            <a:ext cx="2504611" cy="668574"/>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44125"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732599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589736" y="4131226"/>
            <a:ext cx="2504611"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82956"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dirty="0" err="1"/>
              <a:t>Serverless</a:t>
            </a:r>
            <a:r>
              <a:rPr lang="en-US" dirty="0"/>
              <a:t> is Great!</a:t>
            </a:r>
            <a:br>
              <a:rPr lang="en-US" dirty="0"/>
            </a:br>
            <a:endParaRPr lang="en-US" dirty="0"/>
          </a:p>
        </p:txBody>
      </p:sp>
      <p:grpSp>
        <p:nvGrpSpPr>
          <p:cNvPr id="237" name="Group 236"/>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7445744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p>
        </p:txBody>
      </p:sp>
      <p:graphicFrame>
        <p:nvGraphicFramePr>
          <p:cNvPr id="2" name="Table 1"/>
          <p:cNvGraphicFramePr>
            <a:graphicFrameLocks noGrp="1"/>
          </p:cNvGraphicFramePr>
          <p:nvPr>
            <p:extLst/>
          </p:nvPr>
        </p:nvGraphicFramePr>
        <p:xfrm>
          <a:off x="503237" y="1439862"/>
          <a:ext cx="11430000" cy="4876800"/>
        </p:xfrm>
        <a:graphic>
          <a:graphicData uri="http://schemas.openxmlformats.org/drawingml/2006/table">
            <a:tbl>
              <a:tblPr firstRow="1" bandRow="1">
                <a:tableStyleId>{5940675A-B579-460E-94D1-54222C63F5DA}</a:tableStyleId>
              </a:tblPr>
              <a:tblGrid>
                <a:gridCol w="5715000">
                  <a:extLst>
                    <a:ext uri="{9D8B030D-6E8A-4147-A177-3AD203B41FA5}">
                      <a16:colId xmlns:a16="http://schemas.microsoft.com/office/drawing/2014/main" val="2683563793"/>
                    </a:ext>
                  </a:extLst>
                </a:gridCol>
                <a:gridCol w="5715000">
                  <a:extLst>
                    <a:ext uri="{9D8B030D-6E8A-4147-A177-3AD203B41FA5}">
                      <a16:colId xmlns:a16="http://schemas.microsoft.com/office/drawing/2014/main" val="4146405829"/>
                    </a:ext>
                  </a:extLst>
                </a:gridCol>
              </a:tblGrid>
              <a:tr h="2438400">
                <a:tc>
                  <a:txBody>
                    <a:bodyPr/>
                    <a:lstStyle/>
                    <a:p>
                      <a:r>
                        <a:rPr lang="en-US" sz="2500" b="1" dirty="0"/>
                        <a:t>Web</a:t>
                      </a:r>
                    </a:p>
                  </a:txBody>
                  <a:tcPr/>
                </a:tc>
                <a:tc>
                  <a:txBody>
                    <a:bodyPr/>
                    <a:lstStyle/>
                    <a:p>
                      <a:r>
                        <a:rPr lang="en-US" sz="2500" b="1" dirty="0"/>
                        <a:t>Glue</a:t>
                      </a:r>
                    </a:p>
                  </a:txBody>
                  <a:tcPr/>
                </a:tc>
                <a:extLst>
                  <a:ext uri="{0D108BD9-81ED-4DB2-BD59-A6C34878D82A}">
                    <a16:rowId xmlns:a16="http://schemas.microsoft.com/office/drawing/2014/main" val="645007490"/>
                  </a:ext>
                </a:extLst>
              </a:tr>
              <a:tr h="2438400">
                <a:tc>
                  <a:txBody>
                    <a:bodyPr/>
                    <a:lstStyle/>
                    <a:p>
                      <a:r>
                        <a:rPr lang="en-US" sz="2500" b="1" dirty="0"/>
                        <a:t>Bots</a:t>
                      </a:r>
                    </a:p>
                  </a:txBody>
                  <a:tcPr/>
                </a:tc>
                <a:tc>
                  <a:txBody>
                    <a:bodyPr/>
                    <a:lstStyle/>
                    <a:p>
                      <a:r>
                        <a:rPr lang="en-US" sz="2500" b="1" dirty="0" err="1"/>
                        <a:t>IoT</a:t>
                      </a:r>
                      <a:endParaRPr lang="en-US" sz="2500" b="1" dirty="0"/>
                    </a:p>
                  </a:txBody>
                  <a:tcPr/>
                </a:tc>
                <a:extLst>
                  <a:ext uri="{0D108BD9-81ED-4DB2-BD59-A6C34878D82A}">
                    <a16:rowId xmlns:a16="http://schemas.microsoft.com/office/drawing/2014/main" val="936843174"/>
                  </a:ext>
                </a:extLst>
              </a:tr>
            </a:tbl>
          </a:graphicData>
        </a:graphic>
      </p:graphicFrame>
      <p:pic>
        <p:nvPicPr>
          <p:cNvPr id="194" name="Picture 193"/>
          <p:cNvPicPr>
            <a:picLocks noChangeAspect="1"/>
          </p:cNvPicPr>
          <p:nvPr/>
        </p:nvPicPr>
        <p:blipFill>
          <a:blip r:embed="rId3"/>
          <a:stretch>
            <a:fillRect/>
          </a:stretch>
        </p:blipFill>
        <p:spPr>
          <a:xfrm>
            <a:off x="808037" y="2278062"/>
            <a:ext cx="4918208" cy="1432664"/>
          </a:xfrm>
          <a:prstGeom prst="rect">
            <a:avLst/>
          </a:prstGeom>
        </p:spPr>
      </p:pic>
      <p:pic>
        <p:nvPicPr>
          <p:cNvPr id="260" name="Picture 259"/>
          <p:cNvPicPr>
            <a:picLocks noChangeAspect="1"/>
          </p:cNvPicPr>
          <p:nvPr/>
        </p:nvPicPr>
        <p:blipFill>
          <a:blip r:embed="rId4"/>
          <a:stretch>
            <a:fillRect/>
          </a:stretch>
        </p:blipFill>
        <p:spPr>
          <a:xfrm>
            <a:off x="1417637" y="4132815"/>
            <a:ext cx="3837800" cy="2164560"/>
          </a:xfrm>
          <a:prstGeom prst="rect">
            <a:avLst/>
          </a:prstGeom>
        </p:spPr>
      </p:pic>
      <p:pic>
        <p:nvPicPr>
          <p:cNvPr id="349" name="Picture 348"/>
          <p:cNvPicPr>
            <a:picLocks noChangeAspect="1"/>
          </p:cNvPicPr>
          <p:nvPr/>
        </p:nvPicPr>
        <p:blipFill>
          <a:blip r:embed="rId5"/>
          <a:stretch>
            <a:fillRect/>
          </a:stretch>
        </p:blipFill>
        <p:spPr>
          <a:xfrm>
            <a:off x="6675437" y="1893981"/>
            <a:ext cx="4738881" cy="1816745"/>
          </a:xfrm>
          <a:prstGeom prst="rect">
            <a:avLst/>
          </a:prstGeom>
        </p:spPr>
      </p:pic>
      <p:pic>
        <p:nvPicPr>
          <p:cNvPr id="474" name="Picture 473"/>
          <p:cNvPicPr>
            <a:picLocks noChangeAspect="1"/>
          </p:cNvPicPr>
          <p:nvPr/>
        </p:nvPicPr>
        <p:blipFill>
          <a:blip r:embed="rId6"/>
          <a:stretch>
            <a:fillRect/>
          </a:stretch>
        </p:blipFill>
        <p:spPr>
          <a:xfrm>
            <a:off x="6456595" y="4640262"/>
            <a:ext cx="5176564" cy="1347618"/>
          </a:xfrm>
          <a:prstGeom prst="rect">
            <a:avLst/>
          </a:prstGeom>
        </p:spPr>
      </p:pic>
    </p:spTree>
    <p:extLst>
      <p:ext uri="{BB962C8B-B14F-4D97-AF65-F5344CB8AC3E}">
        <p14:creationId xmlns:p14="http://schemas.microsoft.com/office/powerpoint/2010/main" val="120798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4618265" y="1363966"/>
            <a:ext cx="7133213" cy="5228483"/>
          </a:xfrm>
          <a:prstGeom prst="rect">
            <a:avLst/>
          </a:prstGeom>
          <a:ln>
            <a:solidFill>
              <a:schemeClr val="tx1"/>
            </a:solidFill>
          </a:ln>
        </p:spPr>
      </p:pic>
      <p:sp>
        <p:nvSpPr>
          <p:cNvPr id="5" name="Pentagon 4"/>
          <p:cNvSpPr/>
          <p:nvPr/>
        </p:nvSpPr>
        <p:spPr bwMode="auto">
          <a:xfrm>
            <a:off x="732615" y="2354425"/>
            <a:ext cx="3504703" cy="289519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Triggers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a:t>
            </a:r>
            <a:r>
              <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nd</a:t>
            </a:r>
            <a:endPar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Bindings</a:t>
            </a:r>
          </a:p>
        </p:txBody>
      </p:sp>
    </p:spTree>
    <p:extLst>
      <p:ext uri="{BB962C8B-B14F-4D97-AF65-F5344CB8AC3E}">
        <p14:creationId xmlns:p14="http://schemas.microsoft.com/office/powerpoint/2010/main" val="1412906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74702" y="1211287"/>
            <a:ext cx="11888787" cy="683264"/>
          </a:xfrm>
        </p:spPr>
        <p:txBody>
          <a:bodyPr/>
          <a:lstStyle/>
          <a:p>
            <a:r>
              <a:rPr lang="en-US" dirty="0"/>
              <a:t>Simple http service</a:t>
            </a:r>
          </a:p>
        </p:txBody>
      </p:sp>
    </p:spTree>
    <p:extLst>
      <p:ext uri="{BB962C8B-B14F-4D97-AF65-F5344CB8AC3E}">
        <p14:creationId xmlns:p14="http://schemas.microsoft.com/office/powerpoint/2010/main" val="606190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4" name="Picture 3" descr="http://www.dallasgivecamp.org/Themes/DallasGiveCamp/Content/Images/GiveCampDallas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115" y="4051849"/>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HAWN\Desktop\drn-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748" y="4293953"/>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hawn\Pictures\mvplogo.gif"/>
          <p:cNvPicPr>
            <a:picLocks noChangeAspect="1" noChangeArrowheads="1"/>
          </p:cNvPicPr>
          <p:nvPr/>
        </p:nvPicPr>
        <p:blipFill>
          <a:blip r:embed="rId5" cstate="print"/>
          <a:srcRect/>
          <a:stretch>
            <a:fillRect/>
          </a:stretch>
        </p:blipFill>
        <p:spPr bwMode="auto">
          <a:xfrm>
            <a:off x="341220" y="4354272"/>
            <a:ext cx="1497165" cy="2343390"/>
          </a:xfrm>
          <a:prstGeom prst="rect">
            <a:avLst/>
          </a:prstGeom>
          <a:noFill/>
          <a:ln w="9525">
            <a:noFill/>
            <a:miter lim="800000"/>
            <a:headEnd/>
            <a:tailEnd/>
          </a:ln>
        </p:spPr>
      </p:pic>
      <p:pic>
        <p:nvPicPr>
          <p:cNvPr id="7" name="Picture 6" descr="C:\Users\Shawn\Pictures\FloridaTech_seal.gif"/>
          <p:cNvPicPr>
            <a:picLocks noChangeAspect="1" noChangeArrowheads="1"/>
          </p:cNvPicPr>
          <p:nvPr/>
        </p:nvPicPr>
        <p:blipFill>
          <a:blip r:embed="rId6" cstate="print"/>
          <a:srcRect/>
          <a:stretch>
            <a:fillRect/>
          </a:stretch>
        </p:blipFill>
        <p:spPr bwMode="auto">
          <a:xfrm>
            <a:off x="2265115" y="5386314"/>
            <a:ext cx="1533153" cy="1188194"/>
          </a:xfrm>
          <a:prstGeom prst="rect">
            <a:avLst/>
          </a:prstGeom>
          <a:noFill/>
          <a:ln w="9525">
            <a:noFill/>
            <a:miter lim="800000"/>
            <a:headEnd/>
            <a:tailEnd/>
          </a:ln>
        </p:spPr>
      </p:pic>
      <p:pic>
        <p:nvPicPr>
          <p:cNvPr id="8" name="Picture 7" descr="C:\Users\SHAWN\Desktop\theme-sprite.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399" y="4612433"/>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Desktop\lockheed-marti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4999" y="5673478"/>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HAWN\Desktop\UserGroup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3904" y="5590904"/>
            <a:ext cx="2951350" cy="1106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10"/>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11"/>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569844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Deep thoughts…</a:t>
            </a:r>
          </a:p>
        </p:txBody>
      </p:sp>
      <p:sp>
        <p:nvSpPr>
          <p:cNvPr id="4" name="Text Placeholder 3"/>
          <p:cNvSpPr>
            <a:spLocks noGrp="1"/>
          </p:cNvSpPr>
          <p:nvPr>
            <p:ph type="body" sz="quarter" idx="10"/>
          </p:nvPr>
        </p:nvSpPr>
        <p:spPr>
          <a:xfrm>
            <a:off x="274702" y="1211287"/>
            <a:ext cx="11888787" cy="1902059"/>
          </a:xfrm>
        </p:spPr>
        <p:txBody>
          <a:bodyPr/>
          <a:lstStyle/>
          <a:p>
            <a:r>
              <a:rPr lang="en-US" dirty="0"/>
              <a:t>Are Microservices right for you?</a:t>
            </a:r>
          </a:p>
          <a:p>
            <a:r>
              <a:rPr lang="en-US" dirty="0"/>
              <a:t>What technologies fit best for your team?</a:t>
            </a:r>
          </a:p>
          <a:p>
            <a:r>
              <a:rPr lang="en-US" dirty="0"/>
              <a:t>Do you want another slice of pizza?</a:t>
            </a:r>
          </a:p>
        </p:txBody>
      </p:sp>
    </p:spTree>
    <p:extLst>
      <p:ext uri="{BB962C8B-B14F-4D97-AF65-F5344CB8AC3E}">
        <p14:creationId xmlns:p14="http://schemas.microsoft.com/office/powerpoint/2010/main" val="19702029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3"/>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3"/>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Microservice Design patterns</a:t>
            </a:r>
            <a:br>
              <a:rPr lang="en-US" dirty="0"/>
            </a:br>
            <a:r>
              <a:rPr lang="en-US" sz="5400" dirty="0"/>
              <a:t>(technology agnostic)</a:t>
            </a:r>
            <a:endParaRPr lang="en-US" dirty="0"/>
          </a:p>
        </p:txBody>
      </p:sp>
      <p:sp>
        <p:nvSpPr>
          <p:cNvPr id="5" name="Rectangle 4"/>
          <p:cNvSpPr/>
          <p:nvPr/>
        </p:nvSpPr>
        <p:spPr>
          <a:xfrm>
            <a:off x="350837" y="5554662"/>
            <a:ext cx="6340325" cy="923330"/>
          </a:xfrm>
          <a:prstGeom prst="rect">
            <a:avLst/>
          </a:prstGeom>
        </p:spPr>
        <p:txBody>
          <a:bodyPr wrap="none">
            <a:spAutoFit/>
          </a:bodyPr>
          <a:lstStyle/>
          <a:p>
            <a:r>
              <a:rPr lang="en-US" dirty="0"/>
              <a:t>Source:</a:t>
            </a:r>
          </a:p>
          <a:p>
            <a:r>
              <a:rPr lang="en-US" dirty="0"/>
              <a:t>https://dzone.com/articles/microservice-design-patterns</a:t>
            </a:r>
          </a:p>
          <a:p>
            <a:r>
              <a:rPr lang="en-US" dirty="0"/>
              <a:t>https://docs.microsoft.com/en-us/azure/architecture/patterns/</a:t>
            </a:r>
          </a:p>
        </p:txBody>
      </p:sp>
    </p:spTree>
    <p:extLst>
      <p:ext uri="{BB962C8B-B14F-4D97-AF65-F5344CB8AC3E}">
        <p14:creationId xmlns:p14="http://schemas.microsoft.com/office/powerpoint/2010/main" val="15771743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Aggregator/Proxy Microservice pattern</a:t>
            </a:r>
          </a:p>
        </p:txBody>
      </p:sp>
      <p:grpSp>
        <p:nvGrpSpPr>
          <p:cNvPr id="134" name="Group 133"/>
          <p:cNvGrpSpPr/>
          <p:nvPr/>
        </p:nvGrpSpPr>
        <p:grpSpPr>
          <a:xfrm>
            <a:off x="1587483" y="2157167"/>
            <a:ext cx="9448678" cy="4229568"/>
            <a:chOff x="291704" y="2115062"/>
            <a:chExt cx="9264251" cy="4147012"/>
          </a:xfrm>
        </p:grpSpPr>
        <p:sp>
          <p:nvSpPr>
            <p:cNvPr id="135" name="Rectangle 13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136" name="Straight Arrow Connector 135"/>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137" name="Group 136"/>
            <p:cNvGrpSpPr/>
            <p:nvPr/>
          </p:nvGrpSpPr>
          <p:grpSpPr>
            <a:xfrm>
              <a:off x="291704" y="3785634"/>
              <a:ext cx="1811734" cy="1075291"/>
              <a:chOff x="291704" y="3785634"/>
              <a:chExt cx="1811734" cy="1075291"/>
            </a:xfrm>
          </p:grpSpPr>
          <p:sp>
            <p:nvSpPr>
              <p:cNvPr id="165" name="Rectangle 164"/>
              <p:cNvSpPr/>
              <p:nvPr/>
            </p:nvSpPr>
            <p:spPr bwMode="auto">
              <a:xfrm>
                <a:off x="291704" y="394652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tangle 165"/>
              <p:cNvSpPr/>
              <p:nvPr/>
            </p:nvSpPr>
            <p:spPr bwMode="auto">
              <a:xfrm>
                <a:off x="457200" y="378563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Aggregator</a:t>
                </a:r>
              </a:p>
            </p:txBody>
          </p:sp>
        </p:grpSp>
        <p:cxnSp>
          <p:nvCxnSpPr>
            <p:cNvPr id="138" name="Straight Arrow Connector 137"/>
            <p:cNvCxnSpPr>
              <a:cxnSpLocks/>
            </p:cNvCxnSpPr>
            <p:nvPr/>
          </p:nvCxnSpPr>
          <p:spPr>
            <a:xfrm flipH="1">
              <a:off x="2269846" y="2582863"/>
              <a:ext cx="925792" cy="974204"/>
            </a:xfrm>
            <a:prstGeom prst="straightConnector1">
              <a:avLst/>
            </a:prstGeom>
            <a:noFill/>
            <a:ln w="25400" cap="rnd" cmpd="sng" algn="ctr">
              <a:solidFill>
                <a:srgbClr val="737373"/>
              </a:solidFill>
              <a:prstDash val="solid"/>
              <a:headEnd type="arrow" w="lg" len="med"/>
              <a:tailEnd type="arrow" w="lg" len="med"/>
            </a:ln>
            <a:effectLst/>
          </p:spPr>
        </p:cxnSp>
        <p:cxnSp>
          <p:nvCxnSpPr>
            <p:cNvPr id="139" name="Straight Arrow Connector 138"/>
            <p:cNvCxnSpPr>
              <a:cxnSpLocks/>
            </p:cNvCxnSpPr>
            <p:nvPr/>
          </p:nvCxnSpPr>
          <p:spPr>
            <a:xfrm flipH="1" flipV="1">
              <a:off x="2269846" y="4859953"/>
              <a:ext cx="925792" cy="974204"/>
            </a:xfrm>
            <a:prstGeom prst="straightConnector1">
              <a:avLst/>
            </a:prstGeom>
            <a:noFill/>
            <a:ln w="25400" cap="rnd" cmpd="sng" algn="ctr">
              <a:solidFill>
                <a:srgbClr val="737373"/>
              </a:solidFill>
              <a:prstDash val="solid"/>
              <a:headEnd type="arrow"/>
              <a:tailEnd type="arrow" w="lg" len="med"/>
            </a:ln>
            <a:effectLst/>
          </p:spPr>
        </p:cxnSp>
        <p:cxnSp>
          <p:nvCxnSpPr>
            <p:cNvPr id="140" name="Straight Arrow Connector 139"/>
            <p:cNvCxnSpPr>
              <a:cxnSpLocks/>
            </p:cNvCxnSpPr>
            <p:nvPr/>
          </p:nvCxnSpPr>
          <p:spPr>
            <a:xfrm>
              <a:off x="2269846" y="4290360"/>
              <a:ext cx="972404" cy="0"/>
            </a:xfrm>
            <a:prstGeom prst="straightConnector1">
              <a:avLst/>
            </a:prstGeom>
            <a:noFill/>
            <a:ln w="25400" cap="rnd" cmpd="sng" algn="ctr">
              <a:solidFill>
                <a:srgbClr val="737373"/>
              </a:solidFill>
              <a:prstDash val="solid"/>
              <a:headEnd type="arrow" w="lg" len="med"/>
              <a:tailEnd type="arrow" w="lg" len="med"/>
            </a:ln>
            <a:effectLst/>
          </p:spPr>
        </p:cxnSp>
        <p:grpSp>
          <p:nvGrpSpPr>
            <p:cNvPr id="141" name="Group 140"/>
            <p:cNvGrpSpPr/>
            <p:nvPr/>
          </p:nvGrpSpPr>
          <p:grpSpPr>
            <a:xfrm>
              <a:off x="3368873" y="2115062"/>
              <a:ext cx="2023864" cy="1077949"/>
              <a:chOff x="3368873" y="2115062"/>
              <a:chExt cx="2023864" cy="1077949"/>
            </a:xfrm>
          </p:grpSpPr>
          <p:sp>
            <p:nvSpPr>
              <p:cNvPr id="162" name="Rectangle 1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grpSp>
          <p:nvGrpSpPr>
            <p:cNvPr id="142" name="Group 141"/>
            <p:cNvGrpSpPr/>
            <p:nvPr/>
          </p:nvGrpSpPr>
          <p:grpSpPr>
            <a:xfrm>
              <a:off x="3368873" y="3669612"/>
              <a:ext cx="2023864" cy="1077949"/>
              <a:chOff x="3368873" y="3669612"/>
              <a:chExt cx="2023864" cy="1077949"/>
            </a:xfrm>
          </p:grpSpPr>
          <p:sp>
            <p:nvSpPr>
              <p:cNvPr id="159" name="Rectangle 1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143" name="Group 142"/>
            <p:cNvGrpSpPr/>
            <p:nvPr/>
          </p:nvGrpSpPr>
          <p:grpSpPr>
            <a:xfrm>
              <a:off x="3368873" y="5184125"/>
              <a:ext cx="2023864" cy="1077949"/>
              <a:chOff x="3368873" y="5184125"/>
              <a:chExt cx="2023864" cy="1077949"/>
            </a:xfrm>
          </p:grpSpPr>
          <p:sp>
            <p:nvSpPr>
              <p:cNvPr id="156" name="Rectangle 1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tangle 1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cxnSp>
          <p:nvCxnSpPr>
            <p:cNvPr id="144" name="Straight Arrow Connector 143"/>
            <p:cNvCxnSpPr>
              <a:cxnSpLocks/>
            </p:cNvCxnSpPr>
            <p:nvPr/>
          </p:nvCxnSpPr>
          <p:spPr>
            <a:xfrm>
              <a:off x="5519737" y="4290360"/>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5" name="Straight Arrow Connector 144"/>
            <p:cNvCxnSpPr>
              <a:cxnSpLocks/>
            </p:cNvCxnSpPr>
            <p:nvPr/>
          </p:nvCxnSpPr>
          <p:spPr>
            <a:xfrm>
              <a:off x="5519737" y="5804873"/>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6" name="Straight Arrow Connector 145"/>
            <p:cNvCxnSpPr>
              <a:cxnSpLocks/>
            </p:cNvCxnSpPr>
            <p:nvPr/>
          </p:nvCxnSpPr>
          <p:spPr>
            <a:xfrm>
              <a:off x="551973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47" name="Rectangle 146"/>
            <p:cNvSpPr/>
            <p:nvPr/>
          </p:nvSpPr>
          <p:spPr bwMode="auto">
            <a:xfrm>
              <a:off x="6555698" y="2277992"/>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48" name="Rectangle 147"/>
            <p:cNvSpPr/>
            <p:nvPr/>
          </p:nvSpPr>
          <p:spPr bwMode="auto">
            <a:xfrm>
              <a:off x="8640937" y="2277992"/>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49" name="Straight Arrow Connector 148"/>
            <p:cNvCxnSpPr>
              <a:cxnSpLocks/>
            </p:cNvCxnSpPr>
            <p:nvPr/>
          </p:nvCxnSpPr>
          <p:spPr>
            <a:xfrm>
              <a:off x="760497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0" name="Rectangle 149"/>
            <p:cNvSpPr/>
            <p:nvPr/>
          </p:nvSpPr>
          <p:spPr bwMode="auto">
            <a:xfrm>
              <a:off x="6555698" y="3845551"/>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1" name="Rectangle 150"/>
            <p:cNvSpPr/>
            <p:nvPr/>
          </p:nvSpPr>
          <p:spPr bwMode="auto">
            <a:xfrm>
              <a:off x="8640937" y="3845551"/>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2" name="Straight Arrow Connector 151"/>
            <p:cNvCxnSpPr>
              <a:cxnSpLocks/>
            </p:cNvCxnSpPr>
            <p:nvPr/>
          </p:nvCxnSpPr>
          <p:spPr>
            <a:xfrm>
              <a:off x="7604977" y="4303369"/>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3" name="Rectangle 152"/>
            <p:cNvSpPr/>
            <p:nvPr/>
          </p:nvSpPr>
          <p:spPr bwMode="auto">
            <a:xfrm>
              <a:off x="6555698" y="5347055"/>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4" name="Rectangle 153"/>
            <p:cNvSpPr/>
            <p:nvPr/>
          </p:nvSpPr>
          <p:spPr bwMode="auto">
            <a:xfrm>
              <a:off x="8640937" y="5347055"/>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5" name="Straight Arrow Connector 154"/>
            <p:cNvCxnSpPr>
              <a:cxnSpLocks/>
            </p:cNvCxnSpPr>
            <p:nvPr/>
          </p:nvCxnSpPr>
          <p:spPr>
            <a:xfrm>
              <a:off x="7604977" y="5804873"/>
              <a:ext cx="901700" cy="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35731582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Chained Microservice pattern</a:t>
            </a:r>
          </a:p>
        </p:txBody>
      </p:sp>
      <p:grpSp>
        <p:nvGrpSpPr>
          <p:cNvPr id="36" name="Group 35"/>
          <p:cNvGrpSpPr/>
          <p:nvPr/>
        </p:nvGrpSpPr>
        <p:grpSpPr>
          <a:xfrm>
            <a:off x="1590841" y="2167979"/>
            <a:ext cx="9619646" cy="4283919"/>
            <a:chOff x="291704" y="2125663"/>
            <a:chExt cx="9431882" cy="4200302"/>
          </a:xfrm>
        </p:grpSpPr>
        <p:sp>
          <p:nvSpPr>
            <p:cNvPr id="37" name="Rectangle 36"/>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grpSp>
          <p:nvGrpSpPr>
            <p:cNvPr id="38" name="Group 37"/>
            <p:cNvGrpSpPr/>
            <p:nvPr/>
          </p:nvGrpSpPr>
          <p:grpSpPr>
            <a:xfrm>
              <a:off x="291704" y="3796235"/>
              <a:ext cx="2023864" cy="1077949"/>
              <a:chOff x="3368873" y="2115062"/>
              <a:chExt cx="2023864" cy="1077949"/>
            </a:xfrm>
          </p:grpSpPr>
          <p:sp>
            <p:nvSpPr>
              <p:cNvPr id="62" name="Rectangle 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cxnSp>
          <p:nvCxnSpPr>
            <p:cNvPr id="39" name="Straight Arrow Connector 3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40" name="Group 39"/>
            <p:cNvGrpSpPr/>
            <p:nvPr/>
          </p:nvGrpSpPr>
          <p:grpSpPr>
            <a:xfrm>
              <a:off x="3872948" y="3796235"/>
              <a:ext cx="2023864" cy="1077949"/>
              <a:chOff x="3368873" y="3669612"/>
              <a:chExt cx="2023864" cy="1077949"/>
            </a:xfrm>
          </p:grpSpPr>
          <p:sp>
            <p:nvSpPr>
              <p:cNvPr id="59" name="Rectangle 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41" name="Group 40"/>
            <p:cNvGrpSpPr/>
            <p:nvPr/>
          </p:nvGrpSpPr>
          <p:grpSpPr>
            <a:xfrm>
              <a:off x="7454192" y="3796235"/>
              <a:ext cx="2023864" cy="1077949"/>
              <a:chOff x="3368873" y="5184125"/>
              <a:chExt cx="2023864" cy="1077949"/>
            </a:xfrm>
          </p:grpSpPr>
          <p:sp>
            <p:nvSpPr>
              <p:cNvPr id="56" name="Rectangle 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42" name="Rectangle 4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3" name="Rectangle 4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44" name="Straight Arrow Connector 43"/>
            <p:cNvCxnSpPr>
              <a:cxnSpLocks/>
            </p:cNvCxnSpPr>
            <p:nvPr/>
          </p:nvCxnSpPr>
          <p:spPr>
            <a:xfrm>
              <a:off x="2529108"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5" name="Straight Arrow Connector 44"/>
            <p:cNvCxnSpPr>
              <a:cxnSpLocks/>
            </p:cNvCxnSpPr>
            <p:nvPr/>
          </p:nvCxnSpPr>
          <p:spPr>
            <a:xfrm>
              <a:off x="6110352"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6" name="Straight Arrow Connector 4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47" name="Straight Arrow Connector 4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48" name="Rectangle 47"/>
            <p:cNvSpPr/>
            <p:nvPr/>
          </p:nvSpPr>
          <p:spPr bwMode="auto">
            <a:xfrm>
              <a:off x="3855244"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9" name="Rectangle 48"/>
            <p:cNvSpPr/>
            <p:nvPr/>
          </p:nvSpPr>
          <p:spPr bwMode="auto">
            <a:xfrm>
              <a:off x="5288072"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0" name="Straight Arrow Connector 49"/>
            <p:cNvCxnSpPr>
              <a:cxnSpLocks/>
            </p:cNvCxnSpPr>
            <p:nvPr/>
          </p:nvCxnSpPr>
          <p:spPr>
            <a:xfrm>
              <a:off x="4160044"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1" name="Straight Arrow Connector 50"/>
            <p:cNvCxnSpPr>
              <a:cxnSpLocks/>
            </p:cNvCxnSpPr>
            <p:nvPr/>
          </p:nvCxnSpPr>
          <p:spPr>
            <a:xfrm rot="16200000">
              <a:off x="4977716"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52" name="Rectangle 51"/>
            <p:cNvSpPr/>
            <p:nvPr/>
          </p:nvSpPr>
          <p:spPr bwMode="auto">
            <a:xfrm>
              <a:off x="7478642"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53" name="Rectangle 52"/>
            <p:cNvSpPr/>
            <p:nvPr/>
          </p:nvSpPr>
          <p:spPr bwMode="auto">
            <a:xfrm>
              <a:off x="8911470"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4" name="Straight Arrow Connector 53"/>
            <p:cNvCxnSpPr>
              <a:cxnSpLocks/>
            </p:cNvCxnSpPr>
            <p:nvPr/>
          </p:nvCxnSpPr>
          <p:spPr>
            <a:xfrm>
              <a:off x="7783442"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5" name="Straight Arrow Connector 54"/>
            <p:cNvCxnSpPr>
              <a:cxnSpLocks/>
            </p:cNvCxnSpPr>
            <p:nvPr/>
          </p:nvCxnSpPr>
          <p:spPr>
            <a:xfrm rot="16200000">
              <a:off x="8601114"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1330607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Branch Microservice pattern</a:t>
            </a:r>
          </a:p>
        </p:txBody>
      </p:sp>
      <p:grpSp>
        <p:nvGrpSpPr>
          <p:cNvPr id="32" name="Group 31"/>
          <p:cNvGrpSpPr/>
          <p:nvPr/>
        </p:nvGrpSpPr>
        <p:grpSpPr>
          <a:xfrm>
            <a:off x="1703207" y="1990363"/>
            <a:ext cx="8885258" cy="4840633"/>
            <a:chOff x="402009" y="1951514"/>
            <a:chExt cx="8711828" cy="4746149"/>
          </a:xfrm>
        </p:grpSpPr>
        <p:sp>
          <p:nvSpPr>
            <p:cNvPr id="33" name="Freeform: Shape 32"/>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35" name="Straight Arrow Connector 3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5" name="Group 64"/>
            <p:cNvGrpSpPr/>
            <p:nvPr/>
          </p:nvGrpSpPr>
          <p:grpSpPr>
            <a:xfrm>
              <a:off x="402009" y="3917342"/>
              <a:ext cx="1853828" cy="2035386"/>
              <a:chOff x="291704" y="3796235"/>
              <a:chExt cx="2304077" cy="2529730"/>
            </a:xfrm>
          </p:grpSpPr>
          <p:grpSp>
            <p:nvGrpSpPr>
              <p:cNvPr id="96" name="Group 95"/>
              <p:cNvGrpSpPr/>
              <p:nvPr/>
            </p:nvGrpSpPr>
            <p:grpSpPr>
              <a:xfrm>
                <a:off x="291704" y="3796235"/>
                <a:ext cx="2023864" cy="1077949"/>
                <a:chOff x="3368873" y="2115062"/>
                <a:chExt cx="2023864" cy="1077949"/>
              </a:xfrm>
            </p:grpSpPr>
            <p:sp>
              <p:nvSpPr>
                <p:cNvPr id="101" name="Rectangle 100"/>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97" name="Rectangle 96"/>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8" name="Rectangle 97"/>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9" name="Straight Arrow Connector 98"/>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0" name="Straight Arrow Connector 99"/>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6" name="Straight Arrow Connector 65"/>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67" name="Straight Arrow Connector 66"/>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68" name="Group 67"/>
            <p:cNvGrpSpPr/>
            <p:nvPr/>
          </p:nvGrpSpPr>
          <p:grpSpPr>
            <a:xfrm>
              <a:off x="4160837" y="2125663"/>
              <a:ext cx="1853828" cy="2035386"/>
              <a:chOff x="291704" y="3796235"/>
              <a:chExt cx="2304077" cy="2529730"/>
            </a:xfrm>
          </p:grpSpPr>
          <p:grpSp>
            <p:nvGrpSpPr>
              <p:cNvPr id="88" name="Group 87"/>
              <p:cNvGrpSpPr/>
              <p:nvPr/>
            </p:nvGrpSpPr>
            <p:grpSpPr>
              <a:xfrm>
                <a:off x="291704" y="3796235"/>
                <a:ext cx="2023864" cy="1077949"/>
                <a:chOff x="3368873" y="2115062"/>
                <a:chExt cx="2023864" cy="1077949"/>
              </a:xfrm>
            </p:grpSpPr>
            <p:sp>
              <p:nvSpPr>
                <p:cNvPr id="93" name="Rectangle 9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89" name="Rectangle 8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0" name="Rectangle 8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1" name="Straight Arrow Connector 90"/>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92" name="Straight Arrow Connector 91"/>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69" name="Group 68"/>
            <p:cNvGrpSpPr/>
            <p:nvPr/>
          </p:nvGrpSpPr>
          <p:grpSpPr>
            <a:xfrm>
              <a:off x="4160837" y="4479714"/>
              <a:ext cx="2611437" cy="2035386"/>
              <a:chOff x="291704" y="3796235"/>
              <a:chExt cx="3245691" cy="2529730"/>
            </a:xfrm>
          </p:grpSpPr>
          <p:grpSp>
            <p:nvGrpSpPr>
              <p:cNvPr id="79" name="Group 78"/>
              <p:cNvGrpSpPr/>
              <p:nvPr/>
            </p:nvGrpSpPr>
            <p:grpSpPr>
              <a:xfrm>
                <a:off x="291704" y="3796235"/>
                <a:ext cx="2023864" cy="1077949"/>
                <a:chOff x="3368873" y="2115062"/>
                <a:chExt cx="2023864" cy="1077949"/>
              </a:xfrm>
            </p:grpSpPr>
            <p:sp>
              <p:nvSpPr>
                <p:cNvPr id="85" name="Rectangle 8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0" name="Rectangle 7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1" name="Rectangle 8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2" name="Straight Arrow Connector 8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3" name="Straight Arrow Connector 8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4" name="Straight Arrow Connector 83"/>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0" name="Group 69"/>
            <p:cNvGrpSpPr/>
            <p:nvPr/>
          </p:nvGrpSpPr>
          <p:grpSpPr>
            <a:xfrm>
              <a:off x="7047026" y="4479714"/>
              <a:ext cx="1853828" cy="2035386"/>
              <a:chOff x="291704" y="3796235"/>
              <a:chExt cx="2304077" cy="2529730"/>
            </a:xfrm>
          </p:grpSpPr>
          <p:grpSp>
            <p:nvGrpSpPr>
              <p:cNvPr id="71" name="Group 70"/>
              <p:cNvGrpSpPr/>
              <p:nvPr/>
            </p:nvGrpSpPr>
            <p:grpSpPr>
              <a:xfrm>
                <a:off x="291704" y="3796235"/>
                <a:ext cx="2023864" cy="1077949"/>
                <a:chOff x="3368873" y="2115062"/>
                <a:chExt cx="2023864" cy="1077949"/>
              </a:xfrm>
            </p:grpSpPr>
            <p:sp>
              <p:nvSpPr>
                <p:cNvPr id="76" name="Rectangle 7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2" name="Rectangle 7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3" name="Rectangle 7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4" name="Straight Arrow Connector 73"/>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5" name="Straight Arrow Connector 74"/>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spTree>
    <p:extLst>
      <p:ext uri="{BB962C8B-B14F-4D97-AF65-F5344CB8AC3E}">
        <p14:creationId xmlns:p14="http://schemas.microsoft.com/office/powerpoint/2010/main" val="1082178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Shared data Microservice anti-pattern</a:t>
            </a:r>
          </a:p>
        </p:txBody>
      </p:sp>
      <p:grpSp>
        <p:nvGrpSpPr>
          <p:cNvPr id="46" name="Group 45"/>
          <p:cNvGrpSpPr/>
          <p:nvPr/>
        </p:nvGrpSpPr>
        <p:grpSpPr>
          <a:xfrm>
            <a:off x="1703207" y="1990363"/>
            <a:ext cx="8885258" cy="4840633"/>
            <a:chOff x="402009" y="1951514"/>
            <a:chExt cx="8711828" cy="4746149"/>
          </a:xfrm>
        </p:grpSpPr>
        <p:sp>
          <p:nvSpPr>
            <p:cNvPr id="47" name="Freeform: Shape 46"/>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49" name="Straight Arrow Connector 4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50" name="Group 49"/>
            <p:cNvGrpSpPr/>
            <p:nvPr/>
          </p:nvGrpSpPr>
          <p:grpSpPr>
            <a:xfrm>
              <a:off x="402009" y="3917342"/>
              <a:ext cx="1853828" cy="2035386"/>
              <a:chOff x="291704" y="3796235"/>
              <a:chExt cx="2304077" cy="2529730"/>
            </a:xfrm>
          </p:grpSpPr>
          <p:grpSp>
            <p:nvGrpSpPr>
              <p:cNvPr id="118" name="Group 117"/>
              <p:cNvGrpSpPr/>
              <p:nvPr/>
            </p:nvGrpSpPr>
            <p:grpSpPr>
              <a:xfrm>
                <a:off x="291704" y="3796235"/>
                <a:ext cx="2023864" cy="1077949"/>
                <a:chOff x="3368873" y="2115062"/>
                <a:chExt cx="2023864" cy="1077949"/>
              </a:xfrm>
            </p:grpSpPr>
            <p:sp>
              <p:nvSpPr>
                <p:cNvPr id="123" name="Rectangle 12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19" name="Rectangle 11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20" name="Rectangle 11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21" name="Straight Arrow Connector 120"/>
              <p:cNvCxnSpPr>
                <a:cxnSpLocks/>
              </p:cNvCxnSpPr>
              <p:nvPr/>
            </p:nvCxnSpPr>
            <p:spPr>
              <a:xfrm>
                <a:off x="655637" y="4964112"/>
                <a:ext cx="0" cy="488950"/>
              </a:xfrm>
              <a:prstGeom prst="straightConnector1">
                <a:avLst/>
              </a:prstGeom>
              <a:noFill/>
              <a:ln w="25400" cap="rnd" cmpd="sng" algn="ctr">
                <a:solidFill>
                  <a:srgbClr val="A80000"/>
                </a:solidFill>
                <a:prstDash val="solid"/>
                <a:headEnd type="arrow" w="lg" len="med"/>
                <a:tailEnd type="arrow" w="lg" len="med"/>
              </a:ln>
              <a:effectLst/>
            </p:spPr>
          </p:cxnSp>
          <p:cxnSp>
            <p:nvCxnSpPr>
              <p:cNvPr id="122" name="Straight Arrow Connector 121"/>
              <p:cNvCxnSpPr>
                <a:cxnSpLocks/>
              </p:cNvCxnSpPr>
              <p:nvPr/>
            </p:nvCxnSpPr>
            <p:spPr>
              <a:xfrm rot="16200000">
                <a:off x="1473309" y="5691187"/>
                <a:ext cx="0" cy="488950"/>
              </a:xfrm>
              <a:prstGeom prst="straightConnector1">
                <a:avLst/>
              </a:prstGeom>
              <a:noFill/>
              <a:ln w="25400" cap="rnd" cmpd="sng" algn="ctr">
                <a:solidFill>
                  <a:srgbClr val="A80000"/>
                </a:solidFill>
                <a:prstDash val="solid"/>
                <a:headEnd type="arrow" w="lg" len="med"/>
                <a:tailEnd type="arrow" w="lg" len="med"/>
              </a:ln>
              <a:effectLst/>
            </p:spPr>
          </p:cxnSp>
        </p:grpSp>
        <p:cxnSp>
          <p:nvCxnSpPr>
            <p:cNvPr id="51" name="Straight Arrow Connector 50"/>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52" name="Straight Arrow Connector 51"/>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53" name="Group 52"/>
            <p:cNvGrpSpPr/>
            <p:nvPr/>
          </p:nvGrpSpPr>
          <p:grpSpPr>
            <a:xfrm>
              <a:off x="4160837" y="2125663"/>
              <a:ext cx="1853828" cy="2035386"/>
              <a:chOff x="291704" y="3796235"/>
              <a:chExt cx="2304077" cy="2529730"/>
            </a:xfrm>
          </p:grpSpPr>
          <p:grpSp>
            <p:nvGrpSpPr>
              <p:cNvPr id="110" name="Group 109"/>
              <p:cNvGrpSpPr/>
              <p:nvPr/>
            </p:nvGrpSpPr>
            <p:grpSpPr>
              <a:xfrm>
                <a:off x="291704" y="3796235"/>
                <a:ext cx="2023864" cy="1077949"/>
                <a:chOff x="3368873" y="2115062"/>
                <a:chExt cx="2023864" cy="1077949"/>
              </a:xfrm>
            </p:grpSpPr>
            <p:sp>
              <p:nvSpPr>
                <p:cNvPr id="115" name="Rectangle 11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111" name="Rectangle 110"/>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12" name="Rectangle 111"/>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13" name="Straight Arrow Connector 112"/>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14" name="Straight Arrow Connector 113"/>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4" name="Group 53"/>
            <p:cNvGrpSpPr/>
            <p:nvPr/>
          </p:nvGrpSpPr>
          <p:grpSpPr>
            <a:xfrm>
              <a:off x="4160837" y="4479714"/>
              <a:ext cx="3038065" cy="2035386"/>
              <a:chOff x="291704" y="3796235"/>
              <a:chExt cx="3775937" cy="2529730"/>
            </a:xfrm>
          </p:grpSpPr>
          <p:grpSp>
            <p:nvGrpSpPr>
              <p:cNvPr id="62" name="Group 61"/>
              <p:cNvGrpSpPr/>
              <p:nvPr/>
            </p:nvGrpSpPr>
            <p:grpSpPr>
              <a:xfrm>
                <a:off x="291704" y="3796235"/>
                <a:ext cx="2023864" cy="1077949"/>
                <a:chOff x="3368873" y="2115062"/>
                <a:chExt cx="2023864" cy="1077949"/>
              </a:xfrm>
            </p:grpSpPr>
            <p:sp>
              <p:nvSpPr>
                <p:cNvPr id="107" name="Rectangle 106"/>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63" name="Rectangle 62"/>
              <p:cNvSpPr/>
              <p:nvPr/>
            </p:nvSpPr>
            <p:spPr bwMode="auto">
              <a:xfrm>
                <a:off x="182269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64" name="Rectangle 63"/>
              <p:cNvSpPr/>
              <p:nvPr/>
            </p:nvSpPr>
            <p:spPr bwMode="auto">
              <a:xfrm>
                <a:off x="325552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4" name="Straight Arrow Connector 103"/>
              <p:cNvCxnSpPr>
                <a:cxnSpLocks/>
              </p:cNvCxnSpPr>
              <p:nvPr/>
            </p:nvCxnSpPr>
            <p:spPr>
              <a:xfrm>
                <a:off x="2229471" y="4964112"/>
                <a:ext cx="0" cy="488949"/>
              </a:xfrm>
              <a:prstGeom prst="straightConnector1">
                <a:avLst/>
              </a:prstGeom>
              <a:noFill/>
              <a:ln w="25400" cap="rnd" cmpd="sng" algn="ctr">
                <a:solidFill>
                  <a:srgbClr val="737373"/>
                </a:solidFill>
                <a:prstDash val="solid"/>
                <a:headEnd type="arrow" w="lg" len="med"/>
                <a:tailEnd type="arrow" w="lg" len="med"/>
              </a:ln>
              <a:effectLst/>
            </p:spPr>
          </p:cxnSp>
          <p:cxnSp>
            <p:nvCxnSpPr>
              <p:cNvPr id="105" name="Straight Arrow Connector 104"/>
              <p:cNvCxnSpPr>
                <a:cxnSpLocks/>
              </p:cNvCxnSpPr>
              <p:nvPr/>
            </p:nvCxnSpPr>
            <p:spPr>
              <a:xfrm rot="16200000">
                <a:off x="2945169" y="5691186"/>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6" name="Straight Arrow Connector 105"/>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5" name="Group 54"/>
            <p:cNvGrpSpPr/>
            <p:nvPr/>
          </p:nvGrpSpPr>
          <p:grpSpPr>
            <a:xfrm>
              <a:off x="5959544" y="4479715"/>
              <a:ext cx="2715855" cy="1303547"/>
              <a:chOff x="-1059900" y="3796235"/>
              <a:chExt cx="3375468" cy="1620145"/>
            </a:xfrm>
          </p:grpSpPr>
          <p:grpSp>
            <p:nvGrpSpPr>
              <p:cNvPr id="57" name="Group 56"/>
              <p:cNvGrpSpPr/>
              <p:nvPr/>
            </p:nvGrpSpPr>
            <p:grpSpPr>
              <a:xfrm>
                <a:off x="291704" y="3796235"/>
                <a:ext cx="2023864" cy="1077949"/>
                <a:chOff x="3368873" y="2115062"/>
                <a:chExt cx="2023864" cy="1077949"/>
              </a:xfrm>
            </p:grpSpPr>
            <p:sp>
              <p:nvSpPr>
                <p:cNvPr id="59" name="Rectangle 5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cxnSp>
            <p:nvCxnSpPr>
              <p:cNvPr id="58" name="Straight Arrow Connector 57"/>
              <p:cNvCxnSpPr>
                <a:cxnSpLocks/>
              </p:cNvCxnSpPr>
              <p:nvPr/>
            </p:nvCxnSpPr>
            <p:spPr>
              <a:xfrm flipH="1">
                <a:off x="-1059900" y="4874182"/>
                <a:ext cx="1351604" cy="542198"/>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56" name="Straight Arrow Connector 55"/>
            <p:cNvCxnSpPr>
              <a:cxnSpLocks/>
            </p:cNvCxnSpPr>
            <p:nvPr/>
          </p:nvCxnSpPr>
          <p:spPr>
            <a:xfrm>
              <a:off x="1217566" y="3129655"/>
              <a:ext cx="2661665" cy="1523402"/>
            </a:xfrm>
            <a:prstGeom prst="straightConnector1">
              <a:avLst/>
            </a:prstGeom>
            <a:noFill/>
            <a:ln w="25400" cap="rnd" cmpd="sng" algn="ctr">
              <a:solidFill>
                <a:srgbClr val="737373"/>
              </a:solidFill>
              <a:prstDash val="solid"/>
              <a:headEnd type="none" w="lg" len="med"/>
              <a:tailEnd type="arrow" w="lg" len="med"/>
            </a:ln>
            <a:effectLst/>
          </p:spPr>
        </p:cxnSp>
      </p:grpSp>
    </p:spTree>
    <p:extLst>
      <p:ext uri="{BB962C8B-B14F-4D97-AF65-F5344CB8AC3E}">
        <p14:creationId xmlns:p14="http://schemas.microsoft.com/office/powerpoint/2010/main" val="19661619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Asynchronous messaging Microservice pattern</a:t>
            </a:r>
          </a:p>
        </p:txBody>
      </p:sp>
      <p:grpSp>
        <p:nvGrpSpPr>
          <p:cNvPr id="44" name="Group 43"/>
          <p:cNvGrpSpPr/>
          <p:nvPr/>
        </p:nvGrpSpPr>
        <p:grpSpPr>
          <a:xfrm>
            <a:off x="1703206" y="2167979"/>
            <a:ext cx="8668035" cy="4476820"/>
            <a:chOff x="402009" y="2125663"/>
            <a:chExt cx="8498845" cy="4389438"/>
          </a:xfrm>
        </p:grpSpPr>
        <p:sp>
          <p:nvSpPr>
            <p:cNvPr id="45" name="Rectangle 4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65" name="Straight Arrow Connector 6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6" name="Group 65"/>
            <p:cNvGrpSpPr/>
            <p:nvPr/>
          </p:nvGrpSpPr>
          <p:grpSpPr>
            <a:xfrm>
              <a:off x="402009" y="3917342"/>
              <a:ext cx="1853828" cy="2035386"/>
              <a:chOff x="291704" y="3796235"/>
              <a:chExt cx="2304077" cy="2529730"/>
            </a:xfrm>
          </p:grpSpPr>
          <p:grpSp>
            <p:nvGrpSpPr>
              <p:cNvPr id="99" name="Group 98"/>
              <p:cNvGrpSpPr/>
              <p:nvPr/>
            </p:nvGrpSpPr>
            <p:grpSpPr>
              <a:xfrm>
                <a:off x="291704" y="3796235"/>
                <a:ext cx="2023864" cy="1077949"/>
                <a:chOff x="3368873" y="2115062"/>
                <a:chExt cx="2023864" cy="1077949"/>
              </a:xfrm>
            </p:grpSpPr>
            <p:sp>
              <p:nvSpPr>
                <p:cNvPr id="126" name="Rectangle 12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00" name="Rectangle 9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01" name="Rectangle 10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2" name="Straight Arrow Connector 10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3" name="Straight Arrow Connector 10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7" name="Straight Arrow Connector 66"/>
            <p:cNvCxnSpPr>
              <a:cxnSpLocks/>
            </p:cNvCxnSpPr>
            <p:nvPr/>
          </p:nvCxnSpPr>
          <p:spPr>
            <a:xfrm>
              <a:off x="2103438" y="4451056"/>
              <a:ext cx="1924243" cy="417807"/>
            </a:xfrm>
            <a:prstGeom prst="straightConnector1">
              <a:avLst/>
            </a:prstGeom>
            <a:noFill/>
            <a:ln w="25400" cap="rnd" cmpd="sng" algn="ctr">
              <a:solidFill>
                <a:srgbClr val="737373"/>
              </a:solidFill>
              <a:prstDash val="solid"/>
              <a:headEnd type="none" w="lg" len="med"/>
              <a:tailEnd type="arrow" w="lg" len="med"/>
            </a:ln>
            <a:effectLst/>
          </p:spPr>
        </p:cxnSp>
        <p:sp>
          <p:nvSpPr>
            <p:cNvPr id="68" name="Rectangle 67"/>
            <p:cNvSpPr/>
            <p:nvPr/>
          </p:nvSpPr>
          <p:spPr bwMode="auto">
            <a:xfrm>
              <a:off x="2422713" y="2264506"/>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Proxy</a:t>
              </a:r>
            </a:p>
          </p:txBody>
        </p:sp>
        <p:grpSp>
          <p:nvGrpSpPr>
            <p:cNvPr id="69" name="Group 68"/>
            <p:cNvGrpSpPr/>
            <p:nvPr/>
          </p:nvGrpSpPr>
          <p:grpSpPr>
            <a:xfrm>
              <a:off x="4160837" y="2125663"/>
              <a:ext cx="1853828" cy="2035386"/>
              <a:chOff x="4160837" y="2125663"/>
              <a:chExt cx="1853828" cy="2035386"/>
            </a:xfrm>
          </p:grpSpPr>
          <p:sp>
            <p:nvSpPr>
              <p:cNvPr id="92" name="Rectangle 91"/>
              <p:cNvSpPr/>
              <p:nvPr/>
            </p:nvSpPr>
            <p:spPr bwMode="auto">
              <a:xfrm>
                <a:off x="4160837" y="2125663"/>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293992" y="2257251"/>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sp>
            <p:nvSpPr>
              <p:cNvPr id="95" name="Rectangle 94"/>
              <p:cNvSpPr/>
              <p:nvPr/>
            </p:nvSpPr>
            <p:spPr bwMode="auto">
              <a:xfrm>
                <a:off x="4208414" y="3507631"/>
                <a:ext cx="653417" cy="65341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6" name="Rectangle 95"/>
              <p:cNvSpPr/>
              <p:nvPr/>
            </p:nvSpPr>
            <p:spPr bwMode="auto">
              <a:xfrm>
                <a:off x="5361248" y="3507631"/>
                <a:ext cx="653417" cy="65341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7" name="Straight Arrow Connector 96"/>
              <p:cNvCxnSpPr>
                <a:cxnSpLocks/>
              </p:cNvCxnSpPr>
              <p:nvPr/>
            </p:nvCxnSpPr>
            <p:spPr>
              <a:xfrm>
                <a:off x="4453652" y="3065321"/>
                <a:ext cx="0" cy="393402"/>
              </a:xfrm>
              <a:prstGeom prst="straightConnector1">
                <a:avLst/>
              </a:prstGeom>
              <a:noFill/>
              <a:ln w="25400" cap="rnd" cmpd="sng" algn="ctr">
                <a:solidFill>
                  <a:srgbClr val="737373"/>
                </a:solidFill>
                <a:prstDash val="solid"/>
                <a:headEnd type="arrow" w="lg" len="med"/>
                <a:tailEnd type="arrow" w="lg" len="med"/>
              </a:ln>
              <a:effectLst/>
            </p:spPr>
          </p:cxnSp>
          <p:cxnSp>
            <p:nvCxnSpPr>
              <p:cNvPr id="98" name="Straight Arrow Connector 97"/>
              <p:cNvCxnSpPr>
                <a:cxnSpLocks/>
              </p:cNvCxnSpPr>
              <p:nvPr/>
            </p:nvCxnSpPr>
            <p:spPr>
              <a:xfrm rot="16200000">
                <a:off x="5111540" y="3650315"/>
                <a:ext cx="0" cy="393402"/>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70" name="Straight Arrow Connector 69"/>
            <p:cNvCxnSpPr>
              <a:cxnSpLocks/>
            </p:cNvCxnSpPr>
            <p:nvPr/>
          </p:nvCxnSpPr>
          <p:spPr>
            <a:xfrm>
              <a:off x="5929038" y="2604974"/>
              <a:ext cx="1251144" cy="578307"/>
            </a:xfrm>
            <a:prstGeom prst="straightConnector1">
              <a:avLst/>
            </a:prstGeom>
            <a:noFill/>
            <a:ln w="25400" cap="rnd" cmpd="sng" algn="ctr">
              <a:solidFill>
                <a:srgbClr val="737373"/>
              </a:solidFill>
              <a:prstDash val="solid"/>
              <a:headEnd type="arrow" w="lg" len="med"/>
              <a:tailEnd type="arrow" w="lg" len="med"/>
            </a:ln>
            <a:effectLst/>
          </p:spPr>
        </p:cxnSp>
        <p:grpSp>
          <p:nvGrpSpPr>
            <p:cNvPr id="71" name="Group 70"/>
            <p:cNvGrpSpPr/>
            <p:nvPr/>
          </p:nvGrpSpPr>
          <p:grpSpPr>
            <a:xfrm>
              <a:off x="4160837" y="3646427"/>
              <a:ext cx="3019345" cy="2868674"/>
              <a:chOff x="291704" y="2760563"/>
              <a:chExt cx="3752670" cy="3565402"/>
            </a:xfrm>
          </p:grpSpPr>
          <p:grpSp>
            <p:nvGrpSpPr>
              <p:cNvPr id="83" name="Group 82"/>
              <p:cNvGrpSpPr/>
              <p:nvPr/>
            </p:nvGrpSpPr>
            <p:grpSpPr>
              <a:xfrm>
                <a:off x="291704" y="3796235"/>
                <a:ext cx="2023864" cy="1077949"/>
                <a:chOff x="3368873" y="2115062"/>
                <a:chExt cx="2023864" cy="1077949"/>
              </a:xfrm>
            </p:grpSpPr>
            <p:sp>
              <p:nvSpPr>
                <p:cNvPr id="89" name="Rectangle 8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4" name="Rectangle 83"/>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5" name="Rectangle 84"/>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6" name="Straight Arrow Connector 8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7" name="Straight Arrow Connector 8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8" name="Straight Arrow Connector 87"/>
              <p:cNvCxnSpPr>
                <a:cxnSpLocks/>
              </p:cNvCxnSpPr>
              <p:nvPr/>
            </p:nvCxnSpPr>
            <p:spPr>
              <a:xfrm flipV="1">
                <a:off x="2304169" y="2760563"/>
                <a:ext cx="1740205" cy="1127188"/>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2" name="Group 71"/>
            <p:cNvGrpSpPr/>
            <p:nvPr/>
          </p:nvGrpSpPr>
          <p:grpSpPr>
            <a:xfrm>
              <a:off x="7047026" y="3622411"/>
              <a:ext cx="1853828" cy="2892688"/>
              <a:chOff x="291704" y="2730716"/>
              <a:chExt cx="2304077" cy="3595249"/>
            </a:xfrm>
          </p:grpSpPr>
          <p:grpSp>
            <p:nvGrpSpPr>
              <p:cNvPr id="74" name="Group 73"/>
              <p:cNvGrpSpPr/>
              <p:nvPr/>
            </p:nvGrpSpPr>
            <p:grpSpPr>
              <a:xfrm>
                <a:off x="291704" y="3796235"/>
                <a:ext cx="2023864" cy="1077949"/>
                <a:chOff x="3368873" y="2115062"/>
                <a:chExt cx="2023864" cy="1077949"/>
              </a:xfrm>
            </p:grpSpPr>
            <p:sp>
              <p:nvSpPr>
                <p:cNvPr id="80" name="Rectangle 79"/>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5" name="Rectangle 74"/>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6" name="Rectangle 75"/>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7" name="Straight Arrow Connector 76"/>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8" name="Straight Arrow Connector 77"/>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9" name="Straight Arrow Connector 78"/>
              <p:cNvCxnSpPr>
                <a:cxnSpLocks/>
              </p:cNvCxnSpPr>
              <p:nvPr/>
            </p:nvCxnSpPr>
            <p:spPr>
              <a:xfrm>
                <a:off x="1261377" y="2730716"/>
                <a:ext cx="0" cy="917241"/>
              </a:xfrm>
              <a:prstGeom prst="straightConnector1">
                <a:avLst/>
              </a:prstGeom>
              <a:noFill/>
              <a:ln w="25400" cap="rnd" cmpd="sng" algn="ctr">
                <a:solidFill>
                  <a:srgbClr val="737373"/>
                </a:solidFill>
                <a:prstDash val="solid"/>
                <a:headEnd type="arrow" w="lg" len="med"/>
                <a:tailEnd type="arrow" w="lg" len="med"/>
              </a:ln>
              <a:effectLst/>
            </p:spPr>
          </p:cxnSp>
        </p:grpSp>
        <p:sp>
          <p:nvSpPr>
            <p:cNvPr id="73" name="Rectangle 72"/>
            <p:cNvSpPr/>
            <p:nvPr/>
          </p:nvSpPr>
          <p:spPr bwMode="auto">
            <a:xfrm>
              <a:off x="7264594" y="2803025"/>
              <a:ext cx="1495217" cy="735715"/>
            </a:xfrm>
            <a:prstGeom prst="rect">
              <a:avLst/>
            </a:prstGeom>
            <a:solidFill>
              <a:srgbClr val="0078D7"/>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Queue</a:t>
              </a:r>
            </a:p>
          </p:txBody>
        </p:sp>
      </p:grpSp>
    </p:spTree>
    <p:extLst>
      <p:ext uri="{BB962C8B-B14F-4D97-AF65-F5344CB8AC3E}">
        <p14:creationId xmlns:p14="http://schemas.microsoft.com/office/powerpoint/2010/main" val="39710318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700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4"/>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Circuit Breaker</a:t>
            </a:r>
          </a:p>
        </p:txBody>
      </p:sp>
      <p:sp>
        <p:nvSpPr>
          <p:cNvPr id="3" name="Rectangle 2"/>
          <p:cNvSpPr/>
          <p:nvPr/>
        </p:nvSpPr>
        <p:spPr bwMode="auto">
          <a:xfrm>
            <a:off x="4944004" y="1459003"/>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failure counter</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5" name="Rectangle 4"/>
          <p:cNvSpPr/>
          <p:nvPr/>
        </p:nvSpPr>
        <p:spPr bwMode="auto">
          <a:xfrm>
            <a:off x="4944004" y="1459003"/>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Closed</a:t>
            </a:r>
          </a:p>
        </p:txBody>
      </p:sp>
      <p:sp>
        <p:nvSpPr>
          <p:cNvPr id="6" name="Rectangle 5"/>
          <p:cNvSpPr/>
          <p:nvPr/>
        </p:nvSpPr>
        <p:spPr bwMode="auto">
          <a:xfrm>
            <a:off x="2146194"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success counter</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7" name="Rectangle 6"/>
          <p:cNvSpPr/>
          <p:nvPr/>
        </p:nvSpPr>
        <p:spPr bwMode="auto">
          <a:xfrm>
            <a:off x="2146194"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Half-open</a:t>
            </a:r>
          </a:p>
        </p:txBody>
      </p:sp>
      <p:sp>
        <p:nvSpPr>
          <p:cNvPr id="8" name="Rectangle 7"/>
          <p:cNvSpPr/>
          <p:nvPr/>
        </p:nvSpPr>
        <p:spPr bwMode="auto">
          <a:xfrm>
            <a:off x="7741815"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start timeout timer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return failure</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9" name="Rectangle 8"/>
          <p:cNvSpPr/>
          <p:nvPr/>
        </p:nvSpPr>
        <p:spPr bwMode="auto">
          <a:xfrm>
            <a:off x="7741815"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Open</a:t>
            </a:r>
          </a:p>
        </p:txBody>
      </p:sp>
      <p:cxnSp>
        <p:nvCxnSpPr>
          <p:cNvPr id="10" name="Straight Arrow Connector 9"/>
          <p:cNvCxnSpPr>
            <a:cxnSpLocks/>
          </p:cNvCxnSpPr>
          <p:nvPr/>
        </p:nvCxnSpPr>
        <p:spPr>
          <a:xfrm flipV="1">
            <a:off x="5028197"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1" name="TextBox 10"/>
          <p:cNvSpPr txBox="1"/>
          <p:nvPr/>
        </p:nvSpPr>
        <p:spPr>
          <a:xfrm>
            <a:off x="7702935" y="3946731"/>
            <a:ext cx="2298691"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FAILURE THRESHOLD REACHED</a:t>
            </a:r>
          </a:p>
        </p:txBody>
      </p:sp>
      <p:cxnSp>
        <p:nvCxnSpPr>
          <p:cNvPr id="12" name="Straight Arrow Connector 11"/>
          <p:cNvCxnSpPr>
            <a:cxnSpLocks/>
          </p:cNvCxnSpPr>
          <p:nvPr/>
        </p:nvCxnSpPr>
        <p:spPr>
          <a:xfrm rot="5400000" flipV="1">
            <a:off x="7007549"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3" name="TextBox 12"/>
          <p:cNvSpPr txBox="1"/>
          <p:nvPr/>
        </p:nvSpPr>
        <p:spPr>
          <a:xfrm>
            <a:off x="2056710" y="3946730"/>
            <a:ext cx="293879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SUCCESS COUNT THRESHOLD REACHED</a:t>
            </a:r>
          </a:p>
        </p:txBody>
      </p:sp>
      <p:cxnSp>
        <p:nvCxnSpPr>
          <p:cNvPr id="14" name="Straight Arrow Connector 13"/>
          <p:cNvCxnSpPr/>
          <p:nvPr/>
        </p:nvCxnSpPr>
        <p:spPr>
          <a:xfrm flipH="1">
            <a:off x="5029249" y="5198939"/>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cxnSp>
        <p:nvCxnSpPr>
          <p:cNvPr id="15" name="Straight Arrow Connector 14"/>
          <p:cNvCxnSpPr>
            <a:cxnSpLocks/>
          </p:cNvCxnSpPr>
          <p:nvPr/>
        </p:nvCxnSpPr>
        <p:spPr>
          <a:xfrm>
            <a:off x="5036009" y="5976108"/>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6" name="TextBox 15"/>
          <p:cNvSpPr txBox="1"/>
          <p:nvPr/>
        </p:nvSpPr>
        <p:spPr>
          <a:xfrm>
            <a:off x="5461174" y="4868753"/>
            <a:ext cx="1868839"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TIMEOUT TIMER EXPIRED</a:t>
            </a:r>
          </a:p>
        </p:txBody>
      </p:sp>
      <p:sp>
        <p:nvSpPr>
          <p:cNvPr id="17" name="TextBox 16"/>
          <p:cNvSpPr txBox="1"/>
          <p:nvPr/>
        </p:nvSpPr>
        <p:spPr>
          <a:xfrm>
            <a:off x="5705290" y="5645921"/>
            <a:ext cx="1419434"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FAILED</a:t>
            </a:r>
          </a:p>
        </p:txBody>
      </p:sp>
    </p:spTree>
    <p:extLst>
      <p:ext uri="{BB962C8B-B14F-4D97-AF65-F5344CB8AC3E}">
        <p14:creationId xmlns:p14="http://schemas.microsoft.com/office/powerpoint/2010/main" val="26633250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Compensating Transaction</a:t>
            </a:r>
          </a:p>
        </p:txBody>
      </p:sp>
      <p:sp>
        <p:nvSpPr>
          <p:cNvPr id="3" name="Rectangle 2"/>
          <p:cNvSpPr/>
          <p:nvPr/>
        </p:nvSpPr>
        <p:spPr bwMode="auto">
          <a:xfrm>
            <a:off x="9840613"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9840613"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6" name="Rectangle 5"/>
          <p:cNvSpPr/>
          <p:nvPr/>
        </p:nvSpPr>
        <p:spPr bwMode="auto">
          <a:xfrm>
            <a:off x="7741799"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7741799"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8" name="Rectangle 7"/>
          <p:cNvSpPr/>
          <p:nvPr/>
        </p:nvSpPr>
        <p:spPr bwMode="auto">
          <a:xfrm>
            <a:off x="5644606"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5644606"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0" name="Rectangle 9"/>
          <p:cNvSpPr/>
          <p:nvPr/>
        </p:nvSpPr>
        <p:spPr bwMode="auto">
          <a:xfrm>
            <a:off x="3545445"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bwMode="auto">
          <a:xfrm>
            <a:off x="3545445"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2" name="Rectangle 11"/>
          <p:cNvSpPr/>
          <p:nvPr/>
        </p:nvSpPr>
        <p:spPr bwMode="auto">
          <a:xfrm>
            <a:off x="1446080"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p:cNvSpPr/>
          <p:nvPr/>
        </p:nvSpPr>
        <p:spPr bwMode="auto">
          <a:xfrm>
            <a:off x="1446080"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4" name="Rectangle 13"/>
          <p:cNvSpPr/>
          <p:nvPr/>
        </p:nvSpPr>
        <p:spPr bwMode="auto">
          <a:xfrm>
            <a:off x="9840613"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p:cNvSpPr/>
          <p:nvPr/>
        </p:nvSpPr>
        <p:spPr bwMode="auto">
          <a:xfrm>
            <a:off x="9840613"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6" name="Rectangle 15"/>
          <p:cNvSpPr/>
          <p:nvPr/>
        </p:nvSpPr>
        <p:spPr bwMode="auto">
          <a:xfrm>
            <a:off x="7741799"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p:cNvSpPr/>
          <p:nvPr/>
        </p:nvSpPr>
        <p:spPr bwMode="auto">
          <a:xfrm>
            <a:off x="7741799"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8" name="Rectangle 17"/>
          <p:cNvSpPr/>
          <p:nvPr/>
        </p:nvSpPr>
        <p:spPr bwMode="auto">
          <a:xfrm>
            <a:off x="5644606"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p:cNvSpPr/>
          <p:nvPr/>
        </p:nvSpPr>
        <p:spPr bwMode="auto">
          <a:xfrm>
            <a:off x="5644606"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0" name="Rectangle 19"/>
          <p:cNvSpPr/>
          <p:nvPr/>
        </p:nvSpPr>
        <p:spPr bwMode="auto">
          <a:xfrm>
            <a:off x="3545445"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p:cNvSpPr/>
          <p:nvPr/>
        </p:nvSpPr>
        <p:spPr bwMode="auto">
          <a:xfrm>
            <a:off x="3545445"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2" name="Rectangle 21"/>
          <p:cNvSpPr/>
          <p:nvPr/>
        </p:nvSpPr>
        <p:spPr bwMode="auto">
          <a:xfrm>
            <a:off x="1446080"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1446080"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cs typeface="Segoe UI" pitchFamily="34" charset="0"/>
            </a:endParaRPr>
          </a:p>
        </p:txBody>
      </p:sp>
      <p:grpSp>
        <p:nvGrpSpPr>
          <p:cNvPr id="24" name="Group 20"/>
          <p:cNvGrpSpPr>
            <a:grpSpLocks noChangeAspect="1"/>
          </p:cNvGrpSpPr>
          <p:nvPr/>
        </p:nvGrpSpPr>
        <p:grpSpPr bwMode="auto">
          <a:xfrm>
            <a:off x="1818625" y="3700074"/>
            <a:ext cx="653008" cy="882642"/>
            <a:chOff x="3824" y="2081"/>
            <a:chExt cx="182" cy="246"/>
          </a:xfrm>
        </p:grpSpPr>
        <p:sp>
          <p:nvSpPr>
            <p:cNvPr id="2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7" name="TextBox 26"/>
          <p:cNvSpPr txBox="1"/>
          <p:nvPr/>
        </p:nvSpPr>
        <p:spPr>
          <a:xfrm>
            <a:off x="4827702" y="1614765"/>
            <a:ext cx="303041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STEPS TO CREATE ITINERARY</a:t>
            </a:r>
          </a:p>
        </p:txBody>
      </p:sp>
      <p:grpSp>
        <p:nvGrpSpPr>
          <p:cNvPr id="28" name="Group 4"/>
          <p:cNvGrpSpPr>
            <a:grpSpLocks noChangeAspect="1"/>
          </p:cNvGrpSpPr>
          <p:nvPr/>
        </p:nvGrpSpPr>
        <p:grpSpPr bwMode="auto">
          <a:xfrm>
            <a:off x="1896440" y="2029515"/>
            <a:ext cx="497382" cy="541108"/>
            <a:chOff x="2276" y="1480"/>
            <a:chExt cx="182" cy="198"/>
          </a:xfrm>
        </p:grpSpPr>
        <p:sp>
          <p:nvSpPr>
            <p:cNvPr id="2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42" name="Rectangle 41"/>
          <p:cNvSpPr/>
          <p:nvPr/>
        </p:nvSpPr>
        <p:spPr bwMode="auto">
          <a:xfrm>
            <a:off x="1058155" y="2298307"/>
            <a:ext cx="310868" cy="17161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
          <p:cNvGrpSpPr>
            <a:grpSpLocks noChangeAspect="1"/>
          </p:cNvGrpSpPr>
          <p:nvPr/>
        </p:nvGrpSpPr>
        <p:grpSpPr bwMode="auto">
          <a:xfrm>
            <a:off x="3995063" y="2029515"/>
            <a:ext cx="497382" cy="541108"/>
            <a:chOff x="2276" y="1480"/>
            <a:chExt cx="182" cy="198"/>
          </a:xfrm>
        </p:grpSpPr>
        <p:sp>
          <p:nvSpPr>
            <p:cNvPr id="4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57" name="Group 4"/>
          <p:cNvGrpSpPr>
            <a:grpSpLocks noChangeAspect="1"/>
          </p:cNvGrpSpPr>
          <p:nvPr/>
        </p:nvGrpSpPr>
        <p:grpSpPr bwMode="auto">
          <a:xfrm>
            <a:off x="6093687" y="2029515"/>
            <a:ext cx="497382" cy="541108"/>
            <a:chOff x="2276" y="1480"/>
            <a:chExt cx="182" cy="198"/>
          </a:xfrm>
        </p:grpSpPr>
        <p:sp>
          <p:nvSpPr>
            <p:cNvPr id="5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71" name="Group 4"/>
          <p:cNvGrpSpPr>
            <a:grpSpLocks noChangeAspect="1"/>
          </p:cNvGrpSpPr>
          <p:nvPr/>
        </p:nvGrpSpPr>
        <p:grpSpPr bwMode="auto">
          <a:xfrm>
            <a:off x="8192310" y="2029515"/>
            <a:ext cx="497382" cy="541108"/>
            <a:chOff x="2276" y="1480"/>
            <a:chExt cx="182" cy="198"/>
          </a:xfrm>
        </p:grpSpPr>
        <p:sp>
          <p:nvSpPr>
            <p:cNvPr id="7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85" name="Group 4"/>
          <p:cNvGrpSpPr>
            <a:grpSpLocks noChangeAspect="1"/>
          </p:cNvGrpSpPr>
          <p:nvPr/>
        </p:nvGrpSpPr>
        <p:grpSpPr bwMode="auto">
          <a:xfrm>
            <a:off x="10290932" y="2029515"/>
            <a:ext cx="497382" cy="541108"/>
            <a:chOff x="2276" y="1480"/>
            <a:chExt cx="182" cy="198"/>
          </a:xfrm>
        </p:grpSpPr>
        <p:sp>
          <p:nvSpPr>
            <p:cNvPr id="8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99" name="Straight Connector 98"/>
          <p:cNvCxnSpPr>
            <a:cxnSpLocks/>
          </p:cNvCxnSpPr>
          <p:nvPr/>
        </p:nvCxnSpPr>
        <p:spPr>
          <a:xfrm>
            <a:off x="9132622" y="2297582"/>
            <a:ext cx="621736" cy="0"/>
          </a:xfrm>
          <a:prstGeom prst="line">
            <a:avLst/>
          </a:prstGeom>
          <a:noFill/>
          <a:ln w="25400" cap="flat" cmpd="sng" algn="ctr">
            <a:solidFill>
              <a:srgbClr val="0078D7"/>
            </a:solidFill>
            <a:prstDash val="solid"/>
            <a:miter lim="800000"/>
            <a:headEnd type="none" w="med" len="med"/>
            <a:tailEnd type="arrow" w="lg" len="sm"/>
          </a:ln>
          <a:effectLst/>
        </p:spPr>
      </p:cxnSp>
      <p:sp>
        <p:nvSpPr>
          <p:cNvPr id="100" name="TextBox 99"/>
          <p:cNvSpPr txBox="1"/>
          <p:nvPr/>
        </p:nvSpPr>
        <p:spPr>
          <a:xfrm>
            <a:off x="1767464" y="2827192"/>
            <a:ext cx="755330"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F1</a:t>
            </a:r>
          </a:p>
        </p:txBody>
      </p:sp>
      <p:sp>
        <p:nvSpPr>
          <p:cNvPr id="101" name="TextBox 100"/>
          <p:cNvSpPr txBox="1"/>
          <p:nvPr/>
        </p:nvSpPr>
        <p:spPr>
          <a:xfrm>
            <a:off x="3850592" y="2828370"/>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F2</a:t>
            </a:r>
          </a:p>
        </p:txBody>
      </p:sp>
      <p:sp>
        <p:nvSpPr>
          <p:cNvPr id="102" name="TextBox 101"/>
          <p:cNvSpPr txBox="1"/>
          <p:nvPr/>
        </p:nvSpPr>
        <p:spPr>
          <a:xfrm>
            <a:off x="5949071" y="2830583"/>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F3</a:t>
            </a:r>
          </a:p>
        </p:txBody>
      </p:sp>
      <p:sp>
        <p:nvSpPr>
          <p:cNvPr id="103" name="TextBox 102"/>
          <p:cNvSpPr txBox="1"/>
          <p:nvPr/>
        </p:nvSpPr>
        <p:spPr>
          <a:xfrm>
            <a:off x="7972582" y="2833225"/>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H1</a:t>
            </a:r>
          </a:p>
        </p:txBody>
      </p:sp>
      <p:sp>
        <p:nvSpPr>
          <p:cNvPr id="104" name="TextBox 103"/>
          <p:cNvSpPr txBox="1"/>
          <p:nvPr/>
        </p:nvSpPr>
        <p:spPr>
          <a:xfrm>
            <a:off x="10068907" y="2827192"/>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H2</a:t>
            </a:r>
          </a:p>
        </p:txBody>
      </p:sp>
      <p:grpSp>
        <p:nvGrpSpPr>
          <p:cNvPr id="105" name="Group 4"/>
          <p:cNvGrpSpPr>
            <a:grpSpLocks noChangeAspect="1"/>
          </p:cNvGrpSpPr>
          <p:nvPr/>
        </p:nvGrpSpPr>
        <p:grpSpPr bwMode="auto">
          <a:xfrm>
            <a:off x="1897502" y="5098239"/>
            <a:ext cx="497382" cy="541108"/>
            <a:chOff x="2276" y="1480"/>
            <a:chExt cx="182" cy="198"/>
          </a:xfrm>
        </p:grpSpPr>
        <p:sp>
          <p:nvSpPr>
            <p:cNvPr id="10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19" name="Group 4"/>
          <p:cNvGrpSpPr>
            <a:grpSpLocks noChangeAspect="1"/>
          </p:cNvGrpSpPr>
          <p:nvPr/>
        </p:nvGrpSpPr>
        <p:grpSpPr bwMode="auto">
          <a:xfrm>
            <a:off x="3993963" y="5098239"/>
            <a:ext cx="497382" cy="541108"/>
            <a:chOff x="2276" y="1480"/>
            <a:chExt cx="182" cy="198"/>
          </a:xfrm>
        </p:grpSpPr>
        <p:sp>
          <p:nvSpPr>
            <p:cNvPr id="120"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1"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2"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3"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4"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5"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6"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7"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8"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9"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0"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1"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2"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33" name="Group 4"/>
          <p:cNvGrpSpPr>
            <a:grpSpLocks noChangeAspect="1"/>
          </p:cNvGrpSpPr>
          <p:nvPr/>
        </p:nvGrpSpPr>
        <p:grpSpPr bwMode="auto">
          <a:xfrm>
            <a:off x="6090423" y="5098239"/>
            <a:ext cx="497382" cy="541108"/>
            <a:chOff x="2276" y="1480"/>
            <a:chExt cx="182" cy="198"/>
          </a:xfrm>
        </p:grpSpPr>
        <p:sp>
          <p:nvSpPr>
            <p:cNvPr id="13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47" name="Group 4"/>
          <p:cNvGrpSpPr>
            <a:grpSpLocks noChangeAspect="1"/>
          </p:cNvGrpSpPr>
          <p:nvPr/>
        </p:nvGrpSpPr>
        <p:grpSpPr bwMode="auto">
          <a:xfrm>
            <a:off x="8187388" y="5098239"/>
            <a:ext cx="497382" cy="541108"/>
            <a:chOff x="2276" y="1480"/>
            <a:chExt cx="182" cy="198"/>
          </a:xfrm>
        </p:grpSpPr>
        <p:sp>
          <p:nvSpPr>
            <p:cNvPr id="14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1" name="Group 4"/>
          <p:cNvGrpSpPr>
            <a:grpSpLocks noChangeAspect="1"/>
          </p:cNvGrpSpPr>
          <p:nvPr/>
        </p:nvGrpSpPr>
        <p:grpSpPr bwMode="auto">
          <a:xfrm>
            <a:off x="10290932" y="5098239"/>
            <a:ext cx="497382" cy="541108"/>
            <a:chOff x="2276" y="1480"/>
            <a:chExt cx="182" cy="198"/>
          </a:xfrm>
        </p:grpSpPr>
        <p:sp>
          <p:nvSpPr>
            <p:cNvPr id="16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175" name="TextBox 174"/>
          <p:cNvSpPr txBox="1"/>
          <p:nvPr/>
        </p:nvSpPr>
        <p:spPr>
          <a:xfrm>
            <a:off x="1646725" y="5908960"/>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6" name="TextBox 175"/>
          <p:cNvSpPr txBox="1"/>
          <p:nvPr/>
        </p:nvSpPr>
        <p:spPr>
          <a:xfrm>
            <a:off x="3551661" y="5906709"/>
            <a:ext cx="1383968"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7" name="TextBox 176"/>
          <p:cNvSpPr txBox="1"/>
          <p:nvPr/>
        </p:nvSpPr>
        <p:spPr>
          <a:xfrm>
            <a:off x="5650822" y="5908921"/>
            <a:ext cx="1383165"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8" name="TextBox 177"/>
          <p:cNvSpPr txBox="1"/>
          <p:nvPr/>
        </p:nvSpPr>
        <p:spPr>
          <a:xfrm>
            <a:off x="7941797"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9" name="TextBox 178"/>
          <p:cNvSpPr txBox="1"/>
          <p:nvPr/>
        </p:nvSpPr>
        <p:spPr>
          <a:xfrm>
            <a:off x="10045249"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cxnSp>
        <p:nvCxnSpPr>
          <p:cNvPr id="180" name="Straight Connector 179"/>
          <p:cNvCxnSpPr>
            <a:cxnSpLocks/>
          </p:cNvCxnSpPr>
          <p:nvPr/>
        </p:nvCxnSpPr>
        <p:spPr>
          <a:xfrm>
            <a:off x="2146193"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1" name="Straight Connector 180"/>
          <p:cNvCxnSpPr>
            <a:cxnSpLocks/>
          </p:cNvCxnSpPr>
          <p:nvPr/>
        </p:nvCxnSpPr>
        <p:spPr>
          <a:xfrm>
            <a:off x="2145129" y="4599486"/>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2" name="TextBox 181"/>
          <p:cNvSpPr txBox="1"/>
          <p:nvPr/>
        </p:nvSpPr>
        <p:spPr>
          <a:xfrm>
            <a:off x="4309150" y="6527470"/>
            <a:ext cx="4067538"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COMPENSATING TRANSACTION TO CANCEL ITINERARY</a:t>
            </a:r>
          </a:p>
        </p:txBody>
      </p:sp>
      <p:sp>
        <p:nvSpPr>
          <p:cNvPr id="183" name="TextBox 182"/>
          <p:cNvSpPr txBox="1"/>
          <p:nvPr/>
        </p:nvSpPr>
        <p:spPr>
          <a:xfrm>
            <a:off x="1656744" y="3992977"/>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F1</a:t>
            </a:r>
          </a:p>
        </p:txBody>
      </p:sp>
      <p:grpSp>
        <p:nvGrpSpPr>
          <p:cNvPr id="184" name="Group 20"/>
          <p:cNvGrpSpPr>
            <a:grpSpLocks noChangeAspect="1"/>
          </p:cNvGrpSpPr>
          <p:nvPr/>
        </p:nvGrpSpPr>
        <p:grpSpPr bwMode="auto">
          <a:xfrm>
            <a:off x="3920197" y="3698379"/>
            <a:ext cx="653008" cy="882642"/>
            <a:chOff x="3824" y="2081"/>
            <a:chExt cx="182" cy="246"/>
          </a:xfrm>
        </p:grpSpPr>
        <p:sp>
          <p:nvSpPr>
            <p:cNvPr id="18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87" name="Straight Connector 186"/>
          <p:cNvCxnSpPr>
            <a:cxnSpLocks/>
          </p:cNvCxnSpPr>
          <p:nvPr/>
        </p:nvCxnSpPr>
        <p:spPr>
          <a:xfrm>
            <a:off x="424776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8" name="Straight Connector 187"/>
          <p:cNvCxnSpPr>
            <a:cxnSpLocks/>
          </p:cNvCxnSpPr>
          <p:nvPr/>
        </p:nvCxnSpPr>
        <p:spPr>
          <a:xfrm>
            <a:off x="4246701"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9" name="TextBox 188"/>
          <p:cNvSpPr txBox="1"/>
          <p:nvPr/>
        </p:nvSpPr>
        <p:spPr>
          <a:xfrm>
            <a:off x="3758316" y="3991282"/>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F2</a:t>
            </a:r>
          </a:p>
        </p:txBody>
      </p:sp>
      <p:grpSp>
        <p:nvGrpSpPr>
          <p:cNvPr id="190" name="Group 20"/>
          <p:cNvGrpSpPr>
            <a:grpSpLocks noChangeAspect="1"/>
          </p:cNvGrpSpPr>
          <p:nvPr/>
        </p:nvGrpSpPr>
        <p:grpSpPr bwMode="auto">
          <a:xfrm>
            <a:off x="6021769" y="3698255"/>
            <a:ext cx="653008" cy="882642"/>
            <a:chOff x="3824" y="2081"/>
            <a:chExt cx="182" cy="246"/>
          </a:xfrm>
        </p:grpSpPr>
        <p:sp>
          <p:nvSpPr>
            <p:cNvPr id="19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3" name="Straight Connector 192"/>
          <p:cNvCxnSpPr>
            <a:cxnSpLocks/>
          </p:cNvCxnSpPr>
          <p:nvPr/>
        </p:nvCxnSpPr>
        <p:spPr>
          <a:xfrm>
            <a:off x="6349338"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94" name="Straight Connector 193"/>
          <p:cNvCxnSpPr>
            <a:cxnSpLocks/>
          </p:cNvCxnSpPr>
          <p:nvPr/>
        </p:nvCxnSpPr>
        <p:spPr>
          <a:xfrm>
            <a:off x="6348273"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95" name="TextBox 194"/>
          <p:cNvSpPr txBox="1"/>
          <p:nvPr/>
        </p:nvSpPr>
        <p:spPr>
          <a:xfrm>
            <a:off x="5859889"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F3</a:t>
            </a:r>
          </a:p>
        </p:txBody>
      </p:sp>
      <p:grpSp>
        <p:nvGrpSpPr>
          <p:cNvPr id="196" name="Group 20"/>
          <p:cNvGrpSpPr>
            <a:grpSpLocks noChangeAspect="1"/>
          </p:cNvGrpSpPr>
          <p:nvPr/>
        </p:nvGrpSpPr>
        <p:grpSpPr bwMode="auto">
          <a:xfrm>
            <a:off x="8109574" y="3698255"/>
            <a:ext cx="653008" cy="882642"/>
            <a:chOff x="3824" y="2081"/>
            <a:chExt cx="182" cy="246"/>
          </a:xfrm>
        </p:grpSpPr>
        <p:sp>
          <p:nvSpPr>
            <p:cNvPr id="197"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8"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9" name="Straight Connector 198"/>
          <p:cNvCxnSpPr>
            <a:cxnSpLocks/>
          </p:cNvCxnSpPr>
          <p:nvPr/>
        </p:nvCxnSpPr>
        <p:spPr>
          <a:xfrm>
            <a:off x="8437142"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0" name="Straight Connector 199"/>
          <p:cNvCxnSpPr>
            <a:cxnSpLocks/>
          </p:cNvCxnSpPr>
          <p:nvPr/>
        </p:nvCxnSpPr>
        <p:spPr>
          <a:xfrm>
            <a:off x="8437142"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1" name="TextBox 200"/>
          <p:cNvSpPr txBox="1"/>
          <p:nvPr/>
        </p:nvSpPr>
        <p:spPr>
          <a:xfrm>
            <a:off x="7947693"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H1</a:t>
            </a:r>
          </a:p>
        </p:txBody>
      </p:sp>
      <p:grpSp>
        <p:nvGrpSpPr>
          <p:cNvPr id="202" name="Group 20"/>
          <p:cNvGrpSpPr>
            <a:grpSpLocks noChangeAspect="1"/>
          </p:cNvGrpSpPr>
          <p:nvPr/>
        </p:nvGrpSpPr>
        <p:grpSpPr bwMode="auto">
          <a:xfrm>
            <a:off x="10213117" y="3698255"/>
            <a:ext cx="653008" cy="882642"/>
            <a:chOff x="3824" y="2081"/>
            <a:chExt cx="182" cy="246"/>
          </a:xfrm>
        </p:grpSpPr>
        <p:sp>
          <p:nvSpPr>
            <p:cNvPr id="203"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4"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205" name="Straight Connector 204"/>
          <p:cNvCxnSpPr>
            <a:cxnSpLocks/>
          </p:cNvCxnSpPr>
          <p:nvPr/>
        </p:nvCxnSpPr>
        <p:spPr>
          <a:xfrm>
            <a:off x="1054068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6" name="Straight Connector 205"/>
          <p:cNvCxnSpPr>
            <a:cxnSpLocks/>
          </p:cNvCxnSpPr>
          <p:nvPr/>
        </p:nvCxnSpPr>
        <p:spPr>
          <a:xfrm>
            <a:off x="10539621"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7" name="TextBox 206"/>
          <p:cNvSpPr txBox="1"/>
          <p:nvPr/>
        </p:nvSpPr>
        <p:spPr>
          <a:xfrm>
            <a:off x="10051237"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H2</a:t>
            </a:r>
          </a:p>
        </p:txBody>
      </p:sp>
      <p:cxnSp>
        <p:nvCxnSpPr>
          <p:cNvPr id="208" name="Straight Connector 207"/>
          <p:cNvCxnSpPr>
            <a:cxnSpLocks/>
          </p:cNvCxnSpPr>
          <p:nvPr/>
        </p:nvCxnSpPr>
        <p:spPr>
          <a:xfrm>
            <a:off x="703398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09" name="Straight Connector 208"/>
          <p:cNvCxnSpPr>
            <a:cxnSpLocks/>
          </p:cNvCxnSpPr>
          <p:nvPr/>
        </p:nvCxnSpPr>
        <p:spPr>
          <a:xfrm>
            <a:off x="494701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0" name="Straight Connector 209"/>
          <p:cNvCxnSpPr>
            <a:cxnSpLocks/>
          </p:cNvCxnSpPr>
          <p:nvPr/>
        </p:nvCxnSpPr>
        <p:spPr>
          <a:xfrm>
            <a:off x="2847651"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1" name="Straight Connector 210"/>
          <p:cNvCxnSpPr>
            <a:cxnSpLocks/>
          </p:cNvCxnSpPr>
          <p:nvPr/>
        </p:nvCxnSpPr>
        <p:spPr>
          <a:xfrm>
            <a:off x="747287"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2" name="Straight Connector 211"/>
          <p:cNvCxnSpPr>
            <a:cxnSpLocks/>
          </p:cNvCxnSpPr>
          <p:nvPr/>
        </p:nvCxnSpPr>
        <p:spPr>
          <a:xfrm flipH="1">
            <a:off x="9218699"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3" name="Straight Connector 212"/>
          <p:cNvCxnSpPr>
            <a:cxnSpLocks/>
          </p:cNvCxnSpPr>
          <p:nvPr/>
        </p:nvCxnSpPr>
        <p:spPr>
          <a:xfrm flipH="1">
            <a:off x="712006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4" name="Straight Connector 213"/>
          <p:cNvCxnSpPr>
            <a:cxnSpLocks/>
          </p:cNvCxnSpPr>
          <p:nvPr/>
        </p:nvCxnSpPr>
        <p:spPr>
          <a:xfrm flipH="1">
            <a:off x="503309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5" name="Straight Connector 214"/>
          <p:cNvCxnSpPr>
            <a:cxnSpLocks/>
          </p:cNvCxnSpPr>
          <p:nvPr/>
        </p:nvCxnSpPr>
        <p:spPr>
          <a:xfrm flipH="1">
            <a:off x="2933728" y="5390562"/>
            <a:ext cx="621736" cy="0"/>
          </a:xfrm>
          <a:prstGeom prst="line">
            <a:avLst/>
          </a:prstGeom>
          <a:noFill/>
          <a:ln w="25400" cap="flat" cmpd="sng" algn="ctr">
            <a:solidFill>
              <a:srgbClr val="0078D7"/>
            </a:solidFill>
            <a:prstDash val="solid"/>
            <a:miter lim="800000"/>
            <a:headEnd type="none" w="med" len="med"/>
            <a:tailEnd type="arrow" w="lg" len="sm"/>
          </a:ln>
          <a:effectLst/>
        </p:spPr>
      </p:cxnSp>
    </p:spTree>
    <p:extLst>
      <p:ext uri="{BB962C8B-B14F-4D97-AF65-F5344CB8AC3E}">
        <p14:creationId xmlns:p14="http://schemas.microsoft.com/office/powerpoint/2010/main" val="31978093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Scheduler Agent Supervisor</a:t>
            </a:r>
          </a:p>
        </p:txBody>
      </p:sp>
      <p:sp>
        <p:nvSpPr>
          <p:cNvPr id="3" name="Rectangle 2"/>
          <p:cNvSpPr/>
          <p:nvPr/>
        </p:nvSpPr>
        <p:spPr bwMode="auto">
          <a:xfrm>
            <a:off x="8835277" y="2167978"/>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6087106" y="2790842"/>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6087106" y="2172272"/>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6270758" y="2856905"/>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sp>
        <p:nvSpPr>
          <p:cNvPr id="8" name="Rectangle 7"/>
          <p:cNvSpPr/>
          <p:nvPr/>
        </p:nvSpPr>
        <p:spPr bwMode="auto">
          <a:xfrm>
            <a:off x="2321006" y="3465803"/>
            <a:ext cx="1865207" cy="70188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2321006" y="2167979"/>
            <a:ext cx="1865207" cy="129782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4"/>
          <p:cNvGrpSpPr>
            <a:grpSpLocks noChangeAspect="1"/>
          </p:cNvGrpSpPr>
          <p:nvPr/>
        </p:nvGrpSpPr>
        <p:grpSpPr bwMode="auto">
          <a:xfrm>
            <a:off x="2489557" y="2534930"/>
            <a:ext cx="608138" cy="661600"/>
            <a:chOff x="2276" y="1480"/>
            <a:chExt cx="182" cy="198"/>
          </a:xfrm>
        </p:grpSpPr>
        <p:sp>
          <p:nvSpPr>
            <p:cNvPr id="11"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1"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2"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3"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24" name="Group 4"/>
          <p:cNvGrpSpPr>
            <a:grpSpLocks noChangeAspect="1"/>
          </p:cNvGrpSpPr>
          <p:nvPr/>
        </p:nvGrpSpPr>
        <p:grpSpPr bwMode="auto">
          <a:xfrm>
            <a:off x="3361309" y="2505060"/>
            <a:ext cx="656353" cy="721340"/>
            <a:chOff x="3817" y="2091"/>
            <a:chExt cx="202" cy="222"/>
          </a:xfrm>
        </p:grpSpPr>
        <p:sp>
          <p:nvSpPr>
            <p:cNvPr id="25" name="Freeform 5"/>
            <p:cNvSpPr>
              <a:spLocks/>
            </p:cNvSpPr>
            <p:nvPr/>
          </p:nvSpPr>
          <p:spPr bwMode="auto">
            <a:xfrm>
              <a:off x="3893" y="2169"/>
              <a:ext cx="50" cy="35"/>
            </a:xfrm>
            <a:custGeom>
              <a:avLst/>
              <a:gdLst>
                <a:gd name="T0" fmla="*/ 25 w 50"/>
                <a:gd name="T1" fmla="*/ 0 h 35"/>
                <a:gd name="T2" fmla="*/ 0 w 50"/>
                <a:gd name="T3" fmla="*/ 17 h 35"/>
                <a:gd name="T4" fmla="*/ 25 w 50"/>
                <a:gd name="T5" fmla="*/ 35 h 35"/>
                <a:gd name="T6" fmla="*/ 50 w 50"/>
                <a:gd name="T7" fmla="*/ 17 h 35"/>
                <a:gd name="T8" fmla="*/ 25 w 50"/>
                <a:gd name="T9" fmla="*/ 0 h 35"/>
              </a:gdLst>
              <a:ahLst/>
              <a:cxnLst>
                <a:cxn ang="0">
                  <a:pos x="T0" y="T1"/>
                </a:cxn>
                <a:cxn ang="0">
                  <a:pos x="T2" y="T3"/>
                </a:cxn>
                <a:cxn ang="0">
                  <a:pos x="T4" y="T5"/>
                </a:cxn>
                <a:cxn ang="0">
                  <a:pos x="T6" y="T7"/>
                </a:cxn>
                <a:cxn ang="0">
                  <a:pos x="T8" y="T9"/>
                </a:cxn>
              </a:cxnLst>
              <a:rect l="0" t="0" r="r" b="b"/>
              <a:pathLst>
                <a:path w="50" h="35">
                  <a:moveTo>
                    <a:pt x="25" y="0"/>
                  </a:moveTo>
                  <a:lnTo>
                    <a:pt x="0" y="17"/>
                  </a:lnTo>
                  <a:lnTo>
                    <a:pt x="25" y="35"/>
                  </a:lnTo>
                  <a:lnTo>
                    <a:pt x="50" y="17"/>
                  </a:lnTo>
                  <a:lnTo>
                    <a:pt x="25" y="0"/>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Oval 25"/>
            <p:cNvSpPr>
              <a:spLocks noChangeArrowheads="1"/>
            </p:cNvSpPr>
            <p:nvPr/>
          </p:nvSpPr>
          <p:spPr bwMode="auto">
            <a:xfrm>
              <a:off x="3897" y="2091"/>
              <a:ext cx="42"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Rectangle 26"/>
            <p:cNvSpPr>
              <a:spLocks noChangeArrowheads="1"/>
            </p:cNvSpPr>
            <p:nvPr/>
          </p:nvSpPr>
          <p:spPr bwMode="auto">
            <a:xfrm>
              <a:off x="3990"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Rectangle 27"/>
            <p:cNvSpPr>
              <a:spLocks noChangeArrowheads="1"/>
            </p:cNvSpPr>
            <p:nvPr/>
          </p:nvSpPr>
          <p:spPr bwMode="auto">
            <a:xfrm>
              <a:off x="3990" y="2237"/>
              <a:ext cx="29" cy="31"/>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Oval 28"/>
            <p:cNvSpPr>
              <a:spLocks noChangeArrowheads="1"/>
            </p:cNvSpPr>
            <p:nvPr/>
          </p:nvSpPr>
          <p:spPr bwMode="auto">
            <a:xfrm>
              <a:off x="3852" y="2272"/>
              <a:ext cx="41"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18" y="2132"/>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844"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43"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Freeform 13"/>
            <p:cNvSpPr>
              <a:spLocks/>
            </p:cNvSpPr>
            <p:nvPr/>
          </p:nvSpPr>
          <p:spPr bwMode="auto">
            <a:xfrm>
              <a:off x="3832" y="2198"/>
              <a:ext cx="41" cy="74"/>
            </a:xfrm>
            <a:custGeom>
              <a:avLst/>
              <a:gdLst>
                <a:gd name="T0" fmla="*/ 0 w 41"/>
                <a:gd name="T1" fmla="*/ 0 h 74"/>
                <a:gd name="T2" fmla="*/ 0 w 41"/>
                <a:gd name="T3" fmla="*/ 43 h 74"/>
                <a:gd name="T4" fmla="*/ 41 w 41"/>
                <a:gd name="T5" fmla="*/ 43 h 74"/>
                <a:gd name="T6" fmla="*/ 41 w 41"/>
                <a:gd name="T7" fmla="*/ 74 h 74"/>
              </a:gdLst>
              <a:ahLst/>
              <a:cxnLst>
                <a:cxn ang="0">
                  <a:pos x="T0" y="T1"/>
                </a:cxn>
                <a:cxn ang="0">
                  <a:pos x="T2" y="T3"/>
                </a:cxn>
                <a:cxn ang="0">
                  <a:pos x="T4" y="T5"/>
                </a:cxn>
                <a:cxn ang="0">
                  <a:pos x="T6" y="T7"/>
                </a:cxn>
              </a:cxnLst>
              <a:rect l="0" t="0" r="r" b="b"/>
              <a:pathLst>
                <a:path w="41" h="74">
                  <a:moveTo>
                    <a:pt x="0" y="0"/>
                  </a:moveTo>
                  <a:lnTo>
                    <a:pt x="0" y="43"/>
                  </a:lnTo>
                  <a:lnTo>
                    <a:pt x="41" y="43"/>
                  </a:lnTo>
                  <a:lnTo>
                    <a:pt x="41" y="74"/>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4004" y="2198"/>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3918" y="2198"/>
              <a:ext cx="74" cy="53"/>
            </a:xfrm>
            <a:custGeom>
              <a:avLst/>
              <a:gdLst>
                <a:gd name="T0" fmla="*/ 74 w 74"/>
                <a:gd name="T1" fmla="*/ 53 h 53"/>
                <a:gd name="T2" fmla="*/ 0 w 74"/>
                <a:gd name="T3" fmla="*/ 53 h 53"/>
                <a:gd name="T4" fmla="*/ 0 w 74"/>
                <a:gd name="T5" fmla="*/ 0 h 53"/>
              </a:gdLst>
              <a:ahLst/>
              <a:cxnLst>
                <a:cxn ang="0">
                  <a:pos x="T0" y="T1"/>
                </a:cxn>
                <a:cxn ang="0">
                  <a:pos x="T2" y="T3"/>
                </a:cxn>
                <a:cxn ang="0">
                  <a:pos x="T4" y="T5"/>
                </a:cxn>
              </a:cxnLst>
              <a:rect l="0" t="0" r="r" b="b"/>
              <a:pathLst>
                <a:path w="74" h="53">
                  <a:moveTo>
                    <a:pt x="74" y="53"/>
                  </a:moveTo>
                  <a:lnTo>
                    <a:pt x="0" y="53"/>
                  </a:lnTo>
                  <a:lnTo>
                    <a:pt x="0"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Rectangle 16"/>
            <p:cNvSpPr>
              <a:spLocks noChangeArrowheads="1"/>
            </p:cNvSpPr>
            <p:nvPr/>
          </p:nvSpPr>
          <p:spPr bwMode="auto">
            <a:xfrm>
              <a:off x="3817"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7" name="TextBox 36"/>
          <p:cNvSpPr txBox="1"/>
          <p:nvPr/>
        </p:nvSpPr>
        <p:spPr>
          <a:xfrm>
            <a:off x="2506945" y="3533065"/>
            <a:ext cx="1493331"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SCHEDULER</a:t>
            </a:r>
          </a:p>
        </p:txBody>
      </p:sp>
      <p:grpSp>
        <p:nvGrpSpPr>
          <p:cNvPr id="38" name="Group 4"/>
          <p:cNvGrpSpPr>
            <a:grpSpLocks noChangeAspect="1"/>
          </p:cNvGrpSpPr>
          <p:nvPr/>
        </p:nvGrpSpPr>
        <p:grpSpPr bwMode="auto">
          <a:xfrm>
            <a:off x="6308352" y="2259434"/>
            <a:ext cx="411559" cy="447739"/>
            <a:chOff x="2276" y="1480"/>
            <a:chExt cx="182" cy="198"/>
          </a:xfrm>
        </p:grpSpPr>
        <p:sp>
          <p:nvSpPr>
            <p:cNvPr id="3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2" name="Rectangle 51"/>
          <p:cNvSpPr/>
          <p:nvPr/>
        </p:nvSpPr>
        <p:spPr bwMode="auto">
          <a:xfrm>
            <a:off x="6087106" y="3851251"/>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087106" y="3232681"/>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p:cNvSpPr txBox="1"/>
          <p:nvPr/>
        </p:nvSpPr>
        <p:spPr>
          <a:xfrm>
            <a:off x="6270758" y="3916828"/>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grpSp>
        <p:nvGrpSpPr>
          <p:cNvPr id="55" name="Group 4"/>
          <p:cNvGrpSpPr>
            <a:grpSpLocks noChangeAspect="1"/>
          </p:cNvGrpSpPr>
          <p:nvPr/>
        </p:nvGrpSpPr>
        <p:grpSpPr bwMode="auto">
          <a:xfrm>
            <a:off x="6308352" y="3319843"/>
            <a:ext cx="411559" cy="447739"/>
            <a:chOff x="2276" y="1480"/>
            <a:chExt cx="182" cy="198"/>
          </a:xfrm>
        </p:grpSpPr>
        <p:sp>
          <p:nvSpPr>
            <p:cNvPr id="5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69" name="Straight Connector 68"/>
          <p:cNvCxnSpPr>
            <a:cxnSpLocks/>
          </p:cNvCxnSpPr>
          <p:nvPr/>
        </p:nvCxnSpPr>
        <p:spPr>
          <a:xfrm>
            <a:off x="4307678"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70" name="Straight Connector 69"/>
          <p:cNvCxnSpPr>
            <a:cxnSpLocks/>
          </p:cNvCxnSpPr>
          <p:nvPr/>
        </p:nvCxnSpPr>
        <p:spPr>
          <a:xfrm>
            <a:off x="4307678"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71" name="Group 70"/>
          <p:cNvGrpSpPr/>
          <p:nvPr/>
        </p:nvGrpSpPr>
        <p:grpSpPr>
          <a:xfrm>
            <a:off x="9441879" y="2265226"/>
            <a:ext cx="316328" cy="427568"/>
            <a:chOff x="6904037" y="2156892"/>
            <a:chExt cx="310154" cy="419222"/>
          </a:xfrm>
        </p:grpSpPr>
        <p:grpSp>
          <p:nvGrpSpPr>
            <p:cNvPr id="72" name="Group 20"/>
            <p:cNvGrpSpPr>
              <a:grpSpLocks noChangeAspect="1"/>
            </p:cNvGrpSpPr>
            <p:nvPr/>
          </p:nvGrpSpPr>
          <p:grpSpPr bwMode="auto">
            <a:xfrm>
              <a:off x="6904037" y="2156892"/>
              <a:ext cx="310154" cy="419222"/>
              <a:chOff x="3824" y="2081"/>
              <a:chExt cx="182" cy="246"/>
            </a:xfrm>
          </p:grpSpPr>
          <p:sp>
            <p:nvSpPr>
              <p:cNvPr id="74"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73" name="TextBox 72"/>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sp>
        <p:nvSpPr>
          <p:cNvPr id="76" name="Rectangle 75"/>
          <p:cNvSpPr/>
          <p:nvPr/>
        </p:nvSpPr>
        <p:spPr bwMode="auto">
          <a:xfrm>
            <a:off x="8835277" y="2786548"/>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TextBox 76"/>
          <p:cNvSpPr txBox="1"/>
          <p:nvPr/>
        </p:nvSpPr>
        <p:spPr>
          <a:xfrm>
            <a:off x="8909129" y="2855036"/>
            <a:ext cx="1381830"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RESOURCE</a:t>
            </a:r>
          </a:p>
        </p:txBody>
      </p:sp>
      <p:sp>
        <p:nvSpPr>
          <p:cNvPr id="78" name="Rectangle 77"/>
          <p:cNvSpPr/>
          <p:nvPr/>
        </p:nvSpPr>
        <p:spPr bwMode="auto">
          <a:xfrm>
            <a:off x="8835277" y="3232681"/>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8835277" y="3851251"/>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TextBox 79"/>
          <p:cNvSpPr txBox="1"/>
          <p:nvPr/>
        </p:nvSpPr>
        <p:spPr>
          <a:xfrm>
            <a:off x="8996439" y="3911515"/>
            <a:ext cx="1207210" cy="172909"/>
          </a:xfrm>
          <a:prstGeom prst="rect">
            <a:avLst/>
          </a:prstGeom>
          <a:noFill/>
        </p:spPr>
        <p:txBody>
          <a:bodyPr wrap="squar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SERVICE</a:t>
            </a:r>
          </a:p>
        </p:txBody>
      </p:sp>
      <p:sp>
        <p:nvSpPr>
          <p:cNvPr id="81" name="Freeform 20"/>
          <p:cNvSpPr>
            <a:spLocks/>
          </p:cNvSpPr>
          <p:nvPr/>
        </p:nvSpPr>
        <p:spPr bwMode="auto">
          <a:xfrm>
            <a:off x="9203873" y="3308086"/>
            <a:ext cx="827362" cy="45750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pic>
        <p:nvPicPr>
          <p:cNvPr id="82" name="Graphic 8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1879" y="3382561"/>
            <a:ext cx="351348" cy="351348"/>
          </a:xfrm>
          <a:prstGeom prst="rect">
            <a:avLst/>
          </a:prstGeom>
        </p:spPr>
      </p:pic>
      <p:cxnSp>
        <p:nvCxnSpPr>
          <p:cNvPr id="83" name="Straight Connector 82"/>
          <p:cNvCxnSpPr>
            <a:cxnSpLocks/>
          </p:cNvCxnSpPr>
          <p:nvPr/>
        </p:nvCxnSpPr>
        <p:spPr>
          <a:xfrm>
            <a:off x="4307678" y="4253876"/>
            <a:ext cx="663048" cy="663048"/>
          </a:xfrm>
          <a:prstGeom prst="line">
            <a:avLst/>
          </a:prstGeom>
          <a:noFill/>
          <a:ln w="25400" cap="flat" cmpd="sng" algn="ctr">
            <a:solidFill>
              <a:srgbClr val="0078D7"/>
            </a:solidFill>
            <a:prstDash val="solid"/>
            <a:miter lim="800000"/>
            <a:headEnd type="arrow" w="lg" len="sm"/>
            <a:tailEnd type="none" w="med" len="med"/>
          </a:ln>
          <a:effectLst/>
        </p:spPr>
      </p:cxnSp>
      <p:sp>
        <p:nvSpPr>
          <p:cNvPr id="84" name="Rectangle 83"/>
          <p:cNvSpPr/>
          <p:nvPr/>
        </p:nvSpPr>
        <p:spPr bwMode="auto">
          <a:xfrm>
            <a:off x="2321007"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5" name="Straight Connector 84"/>
          <p:cNvCxnSpPr>
            <a:cxnSpLocks/>
          </p:cNvCxnSpPr>
          <p:nvPr/>
        </p:nvCxnSpPr>
        <p:spPr>
          <a:xfrm>
            <a:off x="4307678" y="5421342"/>
            <a:ext cx="663048" cy="0"/>
          </a:xfrm>
          <a:prstGeom prst="line">
            <a:avLst/>
          </a:prstGeom>
          <a:noFill/>
          <a:ln w="25400" cap="flat" cmpd="sng" algn="ctr">
            <a:solidFill>
              <a:srgbClr val="0078D7"/>
            </a:solidFill>
            <a:prstDash val="solid"/>
            <a:miter lim="800000"/>
            <a:headEnd type="arrow" w="lg" len="sm"/>
            <a:tailEnd type="arrow" w="lg" len="sm"/>
          </a:ln>
          <a:effectLst/>
        </p:spPr>
      </p:cxnSp>
      <p:sp>
        <p:nvSpPr>
          <p:cNvPr id="86" name="Rectangle 85"/>
          <p:cNvSpPr/>
          <p:nvPr/>
        </p:nvSpPr>
        <p:spPr bwMode="auto">
          <a:xfrm>
            <a:off x="2321007"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2464930" y="5877413"/>
            <a:ext cx="1577366"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STATE STORE</a:t>
            </a:r>
          </a:p>
        </p:txBody>
      </p:sp>
      <p:sp>
        <p:nvSpPr>
          <p:cNvPr id="88" name="Rectangle 87"/>
          <p:cNvSpPr/>
          <p:nvPr/>
        </p:nvSpPr>
        <p:spPr bwMode="auto">
          <a:xfrm>
            <a:off x="5081305"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5081305"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5232098" y="5877413"/>
            <a:ext cx="1563632"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SUPERVISOR</a:t>
            </a:r>
          </a:p>
        </p:txBody>
      </p:sp>
      <p:grpSp>
        <p:nvGrpSpPr>
          <p:cNvPr id="91" name="Group 4"/>
          <p:cNvGrpSpPr>
            <a:grpSpLocks noChangeAspect="1"/>
          </p:cNvGrpSpPr>
          <p:nvPr/>
        </p:nvGrpSpPr>
        <p:grpSpPr bwMode="auto">
          <a:xfrm>
            <a:off x="5707580" y="4828052"/>
            <a:ext cx="608138" cy="661600"/>
            <a:chOff x="2276" y="1480"/>
            <a:chExt cx="182" cy="198"/>
          </a:xfrm>
        </p:grpSpPr>
        <p:sp>
          <p:nvSpPr>
            <p:cNvPr id="9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05" name="Straight Connector 104"/>
          <p:cNvCxnSpPr>
            <a:cxnSpLocks/>
          </p:cNvCxnSpPr>
          <p:nvPr/>
        </p:nvCxnSpPr>
        <p:spPr>
          <a:xfrm>
            <a:off x="7083475"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106" name="Straight Connector 105"/>
          <p:cNvCxnSpPr>
            <a:cxnSpLocks/>
          </p:cNvCxnSpPr>
          <p:nvPr/>
        </p:nvCxnSpPr>
        <p:spPr>
          <a:xfrm>
            <a:off x="7083475"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107" name="Group 23"/>
          <p:cNvGrpSpPr>
            <a:grpSpLocks noChangeAspect="1"/>
          </p:cNvGrpSpPr>
          <p:nvPr/>
        </p:nvGrpSpPr>
        <p:grpSpPr bwMode="auto">
          <a:xfrm>
            <a:off x="2775011" y="4735909"/>
            <a:ext cx="952679" cy="794544"/>
            <a:chOff x="5031" y="3247"/>
            <a:chExt cx="247" cy="206"/>
          </a:xfrm>
        </p:grpSpPr>
        <p:sp>
          <p:nvSpPr>
            <p:cNvPr id="108" name="Rectangle 24"/>
            <p:cNvSpPr>
              <a:spLocks noChangeArrowheads="1"/>
            </p:cNvSpPr>
            <p:nvPr/>
          </p:nvSpPr>
          <p:spPr bwMode="auto">
            <a:xfrm>
              <a:off x="5031" y="3247"/>
              <a:ext cx="247" cy="206"/>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25"/>
            <p:cNvSpPr>
              <a:spLocks noChangeShapeType="1"/>
            </p:cNvSpPr>
            <p:nvPr/>
          </p:nvSpPr>
          <p:spPr bwMode="auto">
            <a:xfrm>
              <a:off x="5031" y="3288"/>
              <a:ext cx="246"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Rectangle 26"/>
            <p:cNvSpPr>
              <a:spLocks noChangeArrowheads="1"/>
            </p:cNvSpPr>
            <p:nvPr/>
          </p:nvSpPr>
          <p:spPr bwMode="auto">
            <a:xfrm>
              <a:off x="5056"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Rectangle 27"/>
            <p:cNvSpPr>
              <a:spLocks noChangeArrowheads="1"/>
            </p:cNvSpPr>
            <p:nvPr/>
          </p:nvSpPr>
          <p:spPr bwMode="auto">
            <a:xfrm>
              <a:off x="5111"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Rectangle 28"/>
            <p:cNvSpPr>
              <a:spLocks noChangeArrowheads="1"/>
            </p:cNvSpPr>
            <p:nvPr/>
          </p:nvSpPr>
          <p:spPr bwMode="auto">
            <a:xfrm>
              <a:off x="5169"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Rectangle 29"/>
            <p:cNvSpPr>
              <a:spLocks noChangeArrowheads="1"/>
            </p:cNvSpPr>
            <p:nvPr/>
          </p:nvSpPr>
          <p:spPr bwMode="auto">
            <a:xfrm>
              <a:off x="5224"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Rectangle 30"/>
            <p:cNvSpPr>
              <a:spLocks noChangeArrowheads="1"/>
            </p:cNvSpPr>
            <p:nvPr/>
          </p:nvSpPr>
          <p:spPr bwMode="auto">
            <a:xfrm>
              <a:off x="5056"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Rectangle 31"/>
            <p:cNvSpPr>
              <a:spLocks noChangeArrowheads="1"/>
            </p:cNvSpPr>
            <p:nvPr/>
          </p:nvSpPr>
          <p:spPr bwMode="auto">
            <a:xfrm>
              <a:off x="5111"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Rectangle 32"/>
            <p:cNvSpPr>
              <a:spLocks noChangeArrowheads="1"/>
            </p:cNvSpPr>
            <p:nvPr/>
          </p:nvSpPr>
          <p:spPr bwMode="auto">
            <a:xfrm>
              <a:off x="5169"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Rectangle 33"/>
            <p:cNvSpPr>
              <a:spLocks noChangeArrowheads="1"/>
            </p:cNvSpPr>
            <p:nvPr/>
          </p:nvSpPr>
          <p:spPr bwMode="auto">
            <a:xfrm>
              <a:off x="5224"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Tree>
    <p:extLst>
      <p:ext uri="{BB962C8B-B14F-4D97-AF65-F5344CB8AC3E}">
        <p14:creationId xmlns:p14="http://schemas.microsoft.com/office/powerpoint/2010/main" val="8874056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Retry</a:t>
            </a:r>
          </a:p>
        </p:txBody>
      </p:sp>
      <p:sp>
        <p:nvSpPr>
          <p:cNvPr id="3" name="Rectangle 2"/>
          <p:cNvSpPr/>
          <p:nvPr/>
        </p:nvSpPr>
        <p:spPr bwMode="auto">
          <a:xfrm>
            <a:off x="1213590"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1213590"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1482479" y="4741159"/>
            <a:ext cx="2260041"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APPLICATION</a:t>
            </a:r>
          </a:p>
        </p:txBody>
      </p:sp>
      <p:grpSp>
        <p:nvGrpSpPr>
          <p:cNvPr id="7" name="Group 4"/>
          <p:cNvGrpSpPr>
            <a:grpSpLocks noChangeAspect="1"/>
          </p:cNvGrpSpPr>
          <p:nvPr/>
        </p:nvGrpSpPr>
        <p:grpSpPr bwMode="auto">
          <a:xfrm>
            <a:off x="1993030" y="2900562"/>
            <a:ext cx="1238932" cy="1347846"/>
            <a:chOff x="2276" y="1480"/>
            <a:chExt cx="182" cy="198"/>
          </a:xfrm>
        </p:grpSpPr>
        <p:sp>
          <p:nvSpPr>
            <p:cNvPr id="8" name="Line 5"/>
            <p:cNvSpPr>
              <a:spLocks noChangeShapeType="1"/>
            </p:cNvSpPr>
            <p:nvPr/>
          </p:nvSpPr>
          <p:spPr bwMode="auto">
            <a:xfrm>
              <a:off x="2384" y="1618"/>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8677867"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8677867"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8685139" y="4741159"/>
            <a:ext cx="2783278"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HOSTED SERVICE</a:t>
            </a:r>
          </a:p>
        </p:txBody>
      </p:sp>
      <p:grpSp>
        <p:nvGrpSpPr>
          <p:cNvPr id="24" name="Group 4"/>
          <p:cNvGrpSpPr>
            <a:grpSpLocks noChangeAspect="1"/>
          </p:cNvGrpSpPr>
          <p:nvPr/>
        </p:nvGrpSpPr>
        <p:grpSpPr bwMode="auto">
          <a:xfrm>
            <a:off x="9377319" y="2950248"/>
            <a:ext cx="1228723" cy="1273000"/>
            <a:chOff x="3806" y="2090"/>
            <a:chExt cx="222" cy="230"/>
          </a:xfrm>
        </p:grpSpPr>
        <p:sp>
          <p:nvSpPr>
            <p:cNvPr id="25" name="Freeform 5"/>
            <p:cNvSpPr>
              <a:spLocks/>
            </p:cNvSpPr>
            <p:nvPr/>
          </p:nvSpPr>
          <p:spPr bwMode="auto">
            <a:xfrm>
              <a:off x="3806" y="2090"/>
              <a:ext cx="222" cy="222"/>
            </a:xfrm>
            <a:custGeom>
              <a:avLst/>
              <a:gdLst>
                <a:gd name="T0" fmla="*/ 54 w 108"/>
                <a:gd name="T1" fmla="*/ 108 h 108"/>
                <a:gd name="T2" fmla="*/ 0 w 108"/>
                <a:gd name="T3" fmla="*/ 54 h 108"/>
                <a:gd name="T4" fmla="*/ 54 w 108"/>
                <a:gd name="T5" fmla="*/ 0 h 108"/>
                <a:gd name="T6" fmla="*/ 108 w 108"/>
                <a:gd name="T7" fmla="*/ 54 h 108"/>
                <a:gd name="T8" fmla="*/ 106 w 108"/>
                <a:gd name="T9" fmla="*/ 68 h 108"/>
              </a:gdLst>
              <a:ahLst/>
              <a:cxnLst>
                <a:cxn ang="0">
                  <a:pos x="T0" y="T1"/>
                </a:cxn>
                <a:cxn ang="0">
                  <a:pos x="T2" y="T3"/>
                </a:cxn>
                <a:cxn ang="0">
                  <a:pos x="T4" y="T5"/>
                </a:cxn>
                <a:cxn ang="0">
                  <a:pos x="T6" y="T7"/>
                </a:cxn>
                <a:cxn ang="0">
                  <a:pos x="T8" y="T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59"/>
                    <a:pt x="107" y="64"/>
                    <a:pt x="106" y="68"/>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flipH="1">
              <a:off x="3823" y="2148"/>
              <a:ext cx="18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3806" y="2205"/>
              <a:ext cx="222"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3823" y="2254"/>
              <a:ext cx="9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3997"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64"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964"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97"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13"/>
            <p:cNvSpPr>
              <a:spLocks noChangeShapeType="1"/>
            </p:cNvSpPr>
            <p:nvPr/>
          </p:nvSpPr>
          <p:spPr bwMode="auto">
            <a:xfrm>
              <a:off x="401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393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5"/>
            <p:cNvSpPr>
              <a:spLocks noChangeShapeType="1"/>
            </p:cNvSpPr>
            <p:nvPr/>
          </p:nvSpPr>
          <p:spPr bwMode="auto">
            <a:xfrm flipV="1">
              <a:off x="401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6"/>
            <p:cNvSpPr>
              <a:spLocks noChangeShapeType="1"/>
            </p:cNvSpPr>
            <p:nvPr/>
          </p:nvSpPr>
          <p:spPr bwMode="auto">
            <a:xfrm flipV="1">
              <a:off x="393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7"/>
            <p:cNvSpPr>
              <a:spLocks noChangeArrowheads="1"/>
            </p:cNvSpPr>
            <p:nvPr/>
          </p:nvSpPr>
          <p:spPr bwMode="auto">
            <a:xfrm>
              <a:off x="3948" y="2240"/>
              <a:ext cx="70" cy="70"/>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8"/>
            <p:cNvSpPr>
              <a:spLocks/>
            </p:cNvSpPr>
            <p:nvPr/>
          </p:nvSpPr>
          <p:spPr bwMode="auto">
            <a:xfrm>
              <a:off x="3853" y="2090"/>
              <a:ext cx="136" cy="222"/>
            </a:xfrm>
            <a:custGeom>
              <a:avLst/>
              <a:gdLst>
                <a:gd name="T0" fmla="*/ 41 w 66"/>
                <a:gd name="T1" fmla="*/ 106 h 108"/>
                <a:gd name="T2" fmla="*/ 33 w 66"/>
                <a:gd name="T3" fmla="*/ 108 h 108"/>
                <a:gd name="T4" fmla="*/ 0 w 66"/>
                <a:gd name="T5" fmla="*/ 54 h 108"/>
                <a:gd name="T6" fmla="*/ 33 w 66"/>
                <a:gd name="T7" fmla="*/ 0 h 108"/>
                <a:gd name="T8" fmla="*/ 66 w 66"/>
                <a:gd name="T9" fmla="*/ 54 h 108"/>
                <a:gd name="T10" fmla="*/ 66 w 66"/>
                <a:gd name="T11" fmla="*/ 56 h 108"/>
              </a:gdLst>
              <a:ahLst/>
              <a:cxnLst>
                <a:cxn ang="0">
                  <a:pos x="T0" y="T1"/>
                </a:cxn>
                <a:cxn ang="0">
                  <a:pos x="T2" y="T3"/>
                </a:cxn>
                <a:cxn ang="0">
                  <a:pos x="T4" y="T5"/>
                </a:cxn>
                <a:cxn ang="0">
                  <a:pos x="T6" y="T7"/>
                </a:cxn>
                <a:cxn ang="0">
                  <a:pos x="T8" y="T9"/>
                </a:cxn>
                <a:cxn ang="0">
                  <a:pos x="T10" y="T11"/>
                </a:cxn>
              </a:cxnLst>
              <a:rect l="0" t="0" r="r" b="b"/>
              <a:pathLst>
                <a:path w="66" h="108">
                  <a:moveTo>
                    <a:pt x="41" y="106"/>
                  </a:moveTo>
                  <a:cubicBezTo>
                    <a:pt x="38" y="107"/>
                    <a:pt x="36" y="108"/>
                    <a:pt x="33" y="108"/>
                  </a:cubicBezTo>
                  <a:cubicBezTo>
                    <a:pt x="15" y="108"/>
                    <a:pt x="0" y="84"/>
                    <a:pt x="0" y="54"/>
                  </a:cubicBezTo>
                  <a:cubicBezTo>
                    <a:pt x="0" y="24"/>
                    <a:pt x="15" y="0"/>
                    <a:pt x="33" y="0"/>
                  </a:cubicBezTo>
                  <a:cubicBezTo>
                    <a:pt x="51" y="0"/>
                    <a:pt x="66" y="24"/>
                    <a:pt x="66" y="54"/>
                  </a:cubicBezTo>
                  <a:cubicBezTo>
                    <a:pt x="66" y="55"/>
                    <a:pt x="66" y="55"/>
                    <a:pt x="66" y="56"/>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9" name="Oval 38"/>
          <p:cNvSpPr/>
          <p:nvPr/>
        </p:nvSpPr>
        <p:spPr bwMode="auto">
          <a:xfrm>
            <a:off x="4244550" y="2556563"/>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40" name="Oval 39"/>
          <p:cNvSpPr/>
          <p:nvPr/>
        </p:nvSpPr>
        <p:spPr bwMode="auto">
          <a:xfrm>
            <a:off x="4244550" y="357260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41" name="Oval 40"/>
          <p:cNvSpPr/>
          <p:nvPr/>
        </p:nvSpPr>
        <p:spPr bwMode="auto">
          <a:xfrm>
            <a:off x="4246504" y="458864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cxnSp>
        <p:nvCxnSpPr>
          <p:cNvPr id="42" name="Straight Connector 41"/>
          <p:cNvCxnSpPr>
            <a:cxnSpLocks/>
          </p:cNvCxnSpPr>
          <p:nvPr/>
        </p:nvCxnSpPr>
        <p:spPr>
          <a:xfrm>
            <a:off x="4683138" y="2789712"/>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3" name="Straight Connector 42"/>
          <p:cNvCxnSpPr>
            <a:cxnSpLocks/>
          </p:cNvCxnSpPr>
          <p:nvPr/>
        </p:nvCxnSpPr>
        <p:spPr>
          <a:xfrm flipH="1">
            <a:off x="4240862" y="3259992"/>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4" name="Straight Connector 43"/>
          <p:cNvCxnSpPr>
            <a:cxnSpLocks/>
          </p:cNvCxnSpPr>
          <p:nvPr/>
        </p:nvCxnSpPr>
        <p:spPr>
          <a:xfrm>
            <a:off x="4683138" y="3833686"/>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5" name="Straight Connector 44"/>
          <p:cNvCxnSpPr>
            <a:cxnSpLocks/>
          </p:cNvCxnSpPr>
          <p:nvPr/>
        </p:nvCxnSpPr>
        <p:spPr>
          <a:xfrm flipH="1">
            <a:off x="4240862" y="4303965"/>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6" name="Straight Connector 45"/>
          <p:cNvCxnSpPr>
            <a:cxnSpLocks/>
          </p:cNvCxnSpPr>
          <p:nvPr/>
        </p:nvCxnSpPr>
        <p:spPr>
          <a:xfrm>
            <a:off x="4683138" y="4806375"/>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7" name="Straight Connector 46"/>
          <p:cNvCxnSpPr>
            <a:cxnSpLocks/>
          </p:cNvCxnSpPr>
          <p:nvPr/>
        </p:nvCxnSpPr>
        <p:spPr>
          <a:xfrm flipH="1">
            <a:off x="4240862" y="5276655"/>
            <a:ext cx="4210079" cy="0"/>
          </a:xfrm>
          <a:prstGeom prst="line">
            <a:avLst/>
          </a:prstGeom>
          <a:noFill/>
          <a:ln w="25400" cap="flat" cmpd="sng" algn="ctr">
            <a:solidFill>
              <a:srgbClr val="0078D7"/>
            </a:solidFill>
            <a:prstDash val="solid"/>
            <a:miter lim="800000"/>
            <a:headEnd type="none" w="med" len="med"/>
            <a:tailEnd type="arrow" w="lg" len="sm"/>
          </a:ln>
          <a:effectLst/>
        </p:spPr>
      </p:cxnSp>
      <p:sp>
        <p:nvSpPr>
          <p:cNvPr id="48" name="TextBox 47"/>
          <p:cNvSpPr txBox="1"/>
          <p:nvPr/>
        </p:nvSpPr>
        <p:spPr>
          <a:xfrm>
            <a:off x="4709399" y="3128354"/>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49" name="TextBox 48"/>
          <p:cNvSpPr txBox="1"/>
          <p:nvPr/>
        </p:nvSpPr>
        <p:spPr>
          <a:xfrm>
            <a:off x="4709399" y="4176452"/>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50" name="TextBox 49"/>
          <p:cNvSpPr txBox="1"/>
          <p:nvPr/>
        </p:nvSpPr>
        <p:spPr>
          <a:xfrm>
            <a:off x="4715626" y="5143027"/>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200</a:t>
            </a:r>
          </a:p>
        </p:txBody>
      </p:sp>
      <p:grpSp>
        <p:nvGrpSpPr>
          <p:cNvPr id="51" name="Group 50"/>
          <p:cNvGrpSpPr/>
          <p:nvPr/>
        </p:nvGrpSpPr>
        <p:grpSpPr>
          <a:xfrm>
            <a:off x="7500567" y="2635961"/>
            <a:ext cx="319211" cy="319211"/>
            <a:chOff x="6065837" y="5792084"/>
            <a:chExt cx="350203" cy="350203"/>
          </a:xfrm>
        </p:grpSpPr>
        <p:sp>
          <p:nvSpPr>
            <p:cNvPr id="52" name="Oval 51"/>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3" name="Straight Connector 52"/>
            <p:cNvCxnSpPr>
              <a:stCxn id="52" idx="1"/>
              <a:endCxn id="52"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4" name="Group 53"/>
          <p:cNvGrpSpPr/>
          <p:nvPr/>
        </p:nvGrpSpPr>
        <p:grpSpPr>
          <a:xfrm>
            <a:off x="7500567" y="3674080"/>
            <a:ext cx="319211" cy="319211"/>
            <a:chOff x="6065837" y="5792084"/>
            <a:chExt cx="350203" cy="350203"/>
          </a:xfrm>
        </p:grpSpPr>
        <p:sp>
          <p:nvSpPr>
            <p:cNvPr id="55" name="Oval 54"/>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6" name="Straight Connector 55"/>
            <p:cNvCxnSpPr>
              <a:stCxn id="55" idx="1"/>
              <a:endCxn id="55"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3662926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Leader Election</a:t>
            </a:r>
          </a:p>
        </p:txBody>
      </p:sp>
      <p:sp>
        <p:nvSpPr>
          <p:cNvPr id="3" name="Rectangle 2"/>
          <p:cNvSpPr/>
          <p:nvPr/>
        </p:nvSpPr>
        <p:spPr bwMode="auto">
          <a:xfrm>
            <a:off x="3221686" y="204216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3221686" y="290809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3286670" y="298001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7" name="Group 4"/>
          <p:cNvGrpSpPr>
            <a:grpSpLocks noChangeAspect="1"/>
          </p:cNvGrpSpPr>
          <p:nvPr/>
        </p:nvGrpSpPr>
        <p:grpSpPr bwMode="auto">
          <a:xfrm>
            <a:off x="3586209" y="2188485"/>
            <a:ext cx="526968" cy="573293"/>
            <a:chOff x="2276" y="1480"/>
            <a:chExt cx="182" cy="198"/>
          </a:xfrm>
        </p:grpSpPr>
        <p:sp>
          <p:nvSpPr>
            <p:cNvPr id="8"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3221686" y="3587150"/>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3221686" y="4453076"/>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3286670" y="4524996"/>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24" name="Group 4"/>
          <p:cNvGrpSpPr>
            <a:grpSpLocks noChangeAspect="1"/>
          </p:cNvGrpSpPr>
          <p:nvPr/>
        </p:nvGrpSpPr>
        <p:grpSpPr bwMode="auto">
          <a:xfrm>
            <a:off x="3586209" y="3733466"/>
            <a:ext cx="526968" cy="573293"/>
            <a:chOff x="2276" y="1480"/>
            <a:chExt cx="182" cy="198"/>
          </a:xfrm>
        </p:grpSpPr>
        <p:sp>
          <p:nvSpPr>
            <p:cNvPr id="25"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8" name="Rectangle 37"/>
          <p:cNvSpPr/>
          <p:nvPr/>
        </p:nvSpPr>
        <p:spPr bwMode="auto">
          <a:xfrm>
            <a:off x="3221686" y="535923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p:cNvSpPr/>
          <p:nvPr/>
        </p:nvSpPr>
        <p:spPr bwMode="auto">
          <a:xfrm>
            <a:off x="3221686" y="622516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extBox 39"/>
          <p:cNvSpPr txBox="1"/>
          <p:nvPr/>
        </p:nvSpPr>
        <p:spPr>
          <a:xfrm>
            <a:off x="3286670" y="629708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41" name="Group 4"/>
          <p:cNvGrpSpPr>
            <a:grpSpLocks noChangeAspect="1"/>
          </p:cNvGrpSpPr>
          <p:nvPr/>
        </p:nvGrpSpPr>
        <p:grpSpPr bwMode="auto">
          <a:xfrm>
            <a:off x="3586209" y="5505555"/>
            <a:ext cx="526968" cy="573293"/>
            <a:chOff x="2276" y="1480"/>
            <a:chExt cx="182" cy="198"/>
          </a:xfrm>
        </p:grpSpPr>
        <p:sp>
          <p:nvSpPr>
            <p:cNvPr id="42"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5" name="Rectangle 54"/>
          <p:cNvSpPr/>
          <p:nvPr/>
        </p:nvSpPr>
        <p:spPr bwMode="auto">
          <a:xfrm>
            <a:off x="8208115" y="3755141"/>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8208115" y="4621067"/>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p:cNvSpPr txBox="1"/>
          <p:nvPr/>
        </p:nvSpPr>
        <p:spPr>
          <a:xfrm>
            <a:off x="8651670" y="4672494"/>
            <a:ext cx="368903"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BLOB</a:t>
            </a:r>
          </a:p>
        </p:txBody>
      </p:sp>
      <p:grpSp>
        <p:nvGrpSpPr>
          <p:cNvPr id="58" name="Group 57"/>
          <p:cNvGrpSpPr/>
          <p:nvPr/>
        </p:nvGrpSpPr>
        <p:grpSpPr>
          <a:xfrm>
            <a:off x="8677957" y="3971392"/>
            <a:ext cx="316328" cy="427568"/>
            <a:chOff x="6904037" y="2156892"/>
            <a:chExt cx="310154" cy="419222"/>
          </a:xfrm>
        </p:grpSpPr>
        <p:grpSp>
          <p:nvGrpSpPr>
            <p:cNvPr id="59" name="Group 20"/>
            <p:cNvGrpSpPr>
              <a:grpSpLocks noChangeAspect="1"/>
            </p:cNvGrpSpPr>
            <p:nvPr/>
          </p:nvGrpSpPr>
          <p:grpSpPr bwMode="auto">
            <a:xfrm>
              <a:off x="6904037" y="2156892"/>
              <a:ext cx="310154" cy="419222"/>
              <a:chOff x="3824" y="2081"/>
              <a:chExt cx="182" cy="246"/>
            </a:xfrm>
          </p:grpSpPr>
          <p:sp>
            <p:nvSpPr>
              <p:cNvPr id="6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60" name="TextBox 59"/>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cxnSp>
        <p:nvCxnSpPr>
          <p:cNvPr id="63" name="Straight Connector 62"/>
          <p:cNvCxnSpPr>
            <a:cxnSpLocks/>
          </p:cNvCxnSpPr>
          <p:nvPr/>
        </p:nvCxnSpPr>
        <p:spPr>
          <a:xfrm>
            <a:off x="4683138" y="4322071"/>
            <a:ext cx="2747807" cy="0"/>
          </a:xfrm>
          <a:prstGeom prst="line">
            <a:avLst/>
          </a:prstGeom>
          <a:noFill/>
          <a:ln w="25400" cap="flat" cmpd="sng" algn="ctr">
            <a:solidFill>
              <a:srgbClr val="0078D7"/>
            </a:solidFill>
            <a:prstDash val="solid"/>
            <a:miter lim="800000"/>
            <a:headEnd type="none" w="med" len="med"/>
            <a:tailEnd type="arrow" w="lg" len="sm"/>
          </a:ln>
          <a:effectLst/>
        </p:spPr>
      </p:cxnSp>
      <p:grpSp>
        <p:nvGrpSpPr>
          <p:cNvPr id="64" name="Group 63"/>
          <p:cNvGrpSpPr/>
          <p:nvPr/>
        </p:nvGrpSpPr>
        <p:grpSpPr>
          <a:xfrm>
            <a:off x="7687236" y="4185176"/>
            <a:ext cx="252084" cy="252084"/>
            <a:chOff x="6065837" y="5792084"/>
            <a:chExt cx="350203" cy="350203"/>
          </a:xfrm>
        </p:grpSpPr>
        <p:sp>
          <p:nvSpPr>
            <p:cNvPr id="65" name="Oval 64"/>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66" name="Straight Connector 65"/>
            <p:cNvCxnSpPr>
              <a:stCxn id="65" idx="1"/>
              <a:endCxn id="65"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7" name="Freeform: Shape 66"/>
          <p:cNvSpPr/>
          <p:nvPr/>
        </p:nvSpPr>
        <p:spPr bwMode="auto">
          <a:xfrm>
            <a:off x="4680618" y="5486995"/>
            <a:ext cx="4143835" cy="48139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grpSp>
        <p:nvGrpSpPr>
          <p:cNvPr id="68" name="Group 67"/>
          <p:cNvGrpSpPr/>
          <p:nvPr/>
        </p:nvGrpSpPr>
        <p:grpSpPr>
          <a:xfrm>
            <a:off x="8698411" y="5076817"/>
            <a:ext cx="252084" cy="252084"/>
            <a:chOff x="6065837" y="5792084"/>
            <a:chExt cx="350203" cy="350203"/>
          </a:xfrm>
        </p:grpSpPr>
        <p:sp>
          <p:nvSpPr>
            <p:cNvPr id="69" name="Oval 68"/>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70" name="Straight Connector 69"/>
            <p:cNvCxnSpPr>
              <a:stCxn id="69" idx="1"/>
              <a:endCxn id="69"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1" name="Oval 70"/>
          <p:cNvSpPr/>
          <p:nvPr/>
        </p:nvSpPr>
        <p:spPr bwMode="auto">
          <a:xfrm>
            <a:off x="7656865" y="5046414"/>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72" name="Freeform: Shape 71"/>
          <p:cNvSpPr/>
          <p:nvPr/>
        </p:nvSpPr>
        <p:spPr bwMode="auto">
          <a:xfrm>
            <a:off x="2471800" y="2535935"/>
            <a:ext cx="605711" cy="3432457"/>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3" name="Freeform: Shape 72"/>
          <p:cNvSpPr/>
          <p:nvPr/>
        </p:nvSpPr>
        <p:spPr bwMode="auto">
          <a:xfrm flipH="1">
            <a:off x="4680618" y="2908096"/>
            <a:ext cx="605711" cy="1125414"/>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4" name="Freeform: Shape 73"/>
          <p:cNvSpPr/>
          <p:nvPr/>
        </p:nvSpPr>
        <p:spPr bwMode="auto">
          <a:xfrm flipV="1">
            <a:off x="4680617" y="2298942"/>
            <a:ext cx="4143835" cy="131447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5" name="TextBox 74"/>
          <p:cNvSpPr txBox="1"/>
          <p:nvPr/>
        </p:nvSpPr>
        <p:spPr>
          <a:xfrm>
            <a:off x="3214072" y="4873505"/>
            <a:ext cx="1258754"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SUBORDINATE</a:t>
            </a:r>
            <a:br>
              <a:rPr lang="en-US" sz="1224" dirty="0">
                <a:gradFill>
                  <a:gsLst>
                    <a:gs pos="65487">
                      <a:srgbClr val="0078D7"/>
                    </a:gs>
                    <a:gs pos="54000">
                      <a:srgbClr val="0078D7"/>
                    </a:gs>
                  </a:gsLst>
                  <a:lin ang="5400000" scaled="0"/>
                </a:gradFill>
                <a:latin typeface="Segoe Pro Semibold" panose="020B0702040504020203" pitchFamily="34" charset="0"/>
              </a:rPr>
            </a:br>
            <a:r>
              <a:rPr lang="en-US" sz="1224" dirty="0">
                <a:gradFill>
                  <a:gsLst>
                    <a:gs pos="65487">
                      <a:srgbClr val="0078D7"/>
                    </a:gs>
                    <a:gs pos="54000">
                      <a:srgbClr val="0078D7"/>
                    </a:gs>
                  </a:gsLst>
                  <a:lin ang="5400000" scaled="0"/>
                </a:gradFill>
                <a:latin typeface="Segoe Pro Semibold" panose="020B0702040504020203" pitchFamily="34" charset="0"/>
              </a:rPr>
              <a:t>ROLE INSTANCES</a:t>
            </a:r>
          </a:p>
        </p:txBody>
      </p:sp>
      <p:sp>
        <p:nvSpPr>
          <p:cNvPr id="76" name="Oval 75"/>
          <p:cNvSpPr/>
          <p:nvPr/>
        </p:nvSpPr>
        <p:spPr bwMode="auto">
          <a:xfrm>
            <a:off x="8548050" y="2136634"/>
            <a:ext cx="552804" cy="552804"/>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4677490" y="244611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sp>
        <p:nvSpPr>
          <p:cNvPr id="78" name="Oval 77"/>
          <p:cNvSpPr/>
          <p:nvPr/>
        </p:nvSpPr>
        <p:spPr bwMode="auto">
          <a:xfrm>
            <a:off x="7118120" y="187546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79" name="Oval 78"/>
          <p:cNvSpPr/>
          <p:nvPr/>
        </p:nvSpPr>
        <p:spPr bwMode="auto">
          <a:xfrm>
            <a:off x="9239538" y="2256625"/>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4</a:t>
            </a:r>
          </a:p>
        </p:txBody>
      </p:sp>
      <p:sp>
        <p:nvSpPr>
          <p:cNvPr id="80" name="Arc 79"/>
          <p:cNvSpPr/>
          <p:nvPr/>
        </p:nvSpPr>
        <p:spPr>
          <a:xfrm rot="900000">
            <a:off x="8542154" y="2130739"/>
            <a:ext cx="564596" cy="564596"/>
          </a:xfrm>
          <a:prstGeom prst="arc">
            <a:avLst>
              <a:gd name="adj1" fmla="val 16200000"/>
              <a:gd name="adj2" fmla="val 13568120"/>
            </a:avLst>
          </a:prstGeom>
          <a:solidFill>
            <a:srgbClr val="E6E6E6"/>
          </a:solidFill>
          <a:ln w="25400" cap="flat" cmpd="sng" algn="ctr">
            <a:solidFill>
              <a:srgbClr val="0078D7"/>
            </a:solidFill>
            <a:prstDash val="solid"/>
            <a:miter lim="800000"/>
            <a:headEnd type="none" w="med" len="med"/>
            <a:tailEnd type="arrow" w="lg" len="sm"/>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304">
              <a:defRPr/>
            </a:pPr>
            <a:endParaRPr lang="en-US" sz="1836" kern="0" dirty="0">
              <a:solidFill>
                <a:srgbClr val="FFFFFF"/>
              </a:solidFill>
              <a:latin typeface="Segoe UI Semilight"/>
            </a:endParaRPr>
          </a:p>
        </p:txBody>
      </p:sp>
    </p:spTree>
    <p:extLst>
      <p:ext uri="{BB962C8B-B14F-4D97-AF65-F5344CB8AC3E}">
        <p14:creationId xmlns:p14="http://schemas.microsoft.com/office/powerpoint/2010/main" val="17417056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Microservice?</a:t>
            </a:r>
          </a:p>
        </p:txBody>
      </p:sp>
    </p:spTree>
    <p:extLst>
      <p:ext uri="{BB962C8B-B14F-4D97-AF65-F5344CB8AC3E}">
        <p14:creationId xmlns:p14="http://schemas.microsoft.com/office/powerpoint/2010/main" val="1755706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Microservices</a:t>
            </a:r>
            <a:endParaRPr lang="en-US" dirty="0"/>
          </a:p>
        </p:txBody>
      </p:sp>
      <p:sp>
        <p:nvSpPr>
          <p:cNvPr id="5" name="Text Placeholder 4"/>
          <p:cNvSpPr>
            <a:spLocks noGrp="1"/>
          </p:cNvSpPr>
          <p:nvPr>
            <p:ph type="body" sz="quarter" idx="10"/>
          </p:nvPr>
        </p:nvSpPr>
        <p:spPr>
          <a:xfrm>
            <a:off x="274638" y="1212850"/>
            <a:ext cx="11888787" cy="4284250"/>
          </a:xfrm>
        </p:spPr>
        <p:txBody>
          <a:bodyPr/>
          <a:lstStyle/>
          <a:p>
            <a:r>
              <a:rPr lang="en-US" dirty="0"/>
              <a:t>In computing, microservices is a </a:t>
            </a:r>
            <a:r>
              <a:rPr lang="en-US" dirty="0">
                <a:highlight>
                  <a:srgbClr val="FFFF00"/>
                </a:highlight>
              </a:rPr>
              <a:t>software architecture style </a:t>
            </a:r>
            <a:r>
              <a:rPr lang="en-US" dirty="0"/>
              <a:t>in which complex applications are composed of </a:t>
            </a:r>
            <a:r>
              <a:rPr lang="en-US" dirty="0">
                <a:highlight>
                  <a:srgbClr val="FFFF00"/>
                </a:highlight>
              </a:rPr>
              <a:t>small, independent processes</a:t>
            </a:r>
            <a:r>
              <a:rPr lang="en-US" dirty="0"/>
              <a:t> communicating with each other using </a:t>
            </a:r>
            <a:r>
              <a:rPr lang="en-US" dirty="0">
                <a:highlight>
                  <a:srgbClr val="FFFF00"/>
                </a:highlight>
              </a:rPr>
              <a:t>language-agnostic APIs</a:t>
            </a:r>
            <a:r>
              <a:rPr lang="en-US" dirty="0"/>
              <a:t>. These services are small building blocks, highly decoupled and </a:t>
            </a:r>
            <a:r>
              <a:rPr lang="en-US" dirty="0" err="1">
                <a:highlight>
                  <a:srgbClr val="FFFF00"/>
                </a:highlight>
              </a:rPr>
              <a:t>focussed</a:t>
            </a:r>
            <a:r>
              <a:rPr lang="en-US" dirty="0">
                <a:highlight>
                  <a:srgbClr val="FFFF00"/>
                </a:highlight>
              </a:rPr>
              <a:t> on doing a small task</a:t>
            </a:r>
            <a:r>
              <a:rPr lang="en-US" dirty="0"/>
              <a:t>, facilitating a modular approach to system-building.</a:t>
            </a:r>
          </a:p>
          <a:p>
            <a:endParaRPr lang="en-US" dirty="0"/>
          </a:p>
        </p:txBody>
      </p:sp>
      <p:sp>
        <p:nvSpPr>
          <p:cNvPr id="8" name="Rectangle 7"/>
          <p:cNvSpPr/>
          <p:nvPr/>
        </p:nvSpPr>
        <p:spPr>
          <a:xfrm>
            <a:off x="503237" y="6392862"/>
            <a:ext cx="5179816" cy="369332"/>
          </a:xfrm>
          <a:prstGeom prst="rect">
            <a:avLst/>
          </a:prstGeom>
        </p:spPr>
        <p:txBody>
          <a:bodyPr wrap="none">
            <a:spAutoFit/>
          </a:bodyPr>
          <a:lstStyle/>
          <a:p>
            <a:r>
              <a:rPr lang="en-US" dirty="0"/>
              <a:t>Source: https://en.wikipedia.org/wiki/Microservices</a:t>
            </a:r>
          </a:p>
        </p:txBody>
      </p:sp>
    </p:spTree>
    <p:extLst>
      <p:ext uri="{BB962C8B-B14F-4D97-AF65-F5344CB8AC3E}">
        <p14:creationId xmlns:p14="http://schemas.microsoft.com/office/powerpoint/2010/main" val="3653099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627807"/>
          </a:xfrm>
        </p:spPr>
        <p:txBody>
          <a:bodyPr/>
          <a:lstStyle/>
          <a:p>
            <a:r>
              <a:rPr lang="en-US" dirty="0"/>
              <a:t>What is a Microservice</a:t>
            </a:r>
          </a:p>
        </p:txBody>
      </p:sp>
      <p:grpSp>
        <p:nvGrpSpPr>
          <p:cNvPr id="299" name="Group 298"/>
          <p:cNvGrpSpPr/>
          <p:nvPr/>
        </p:nvGrpSpPr>
        <p:grpSpPr>
          <a:xfrm>
            <a:off x="9137090" y="4264020"/>
            <a:ext cx="2467920" cy="1693582"/>
            <a:chOff x="9413876" y="3379786"/>
            <a:chExt cx="2419749" cy="1660525"/>
          </a:xfrm>
        </p:grpSpPr>
        <p:grpSp>
          <p:nvGrpSpPr>
            <p:cNvPr id="300" name="Group 299"/>
            <p:cNvGrpSpPr/>
            <p:nvPr/>
          </p:nvGrpSpPr>
          <p:grpSpPr>
            <a:xfrm>
              <a:off x="9423401" y="3379786"/>
              <a:ext cx="2410224" cy="1660525"/>
              <a:chOff x="9423401" y="3379786"/>
              <a:chExt cx="2410224" cy="1660525"/>
            </a:xfrm>
          </p:grpSpPr>
          <p:sp>
            <p:nvSpPr>
              <p:cNvPr id="306" name="Oval 305"/>
              <p:cNvSpPr/>
              <p:nvPr/>
            </p:nvSpPr>
            <p:spPr bwMode="auto">
              <a:xfrm>
                <a:off x="9654540" y="3566160"/>
                <a:ext cx="1844040" cy="1310640"/>
              </a:xfrm>
              <a:prstGeom prst="ellipse">
                <a:avLst/>
              </a:prstGeom>
              <a:noFill/>
              <a:ln w="10795" cap="flat" cmpd="sng" algn="ctr">
                <a:solidFill>
                  <a:srgbClr val="85C9F6"/>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nvGrpSpPr>
              <p:cNvPr id="307" name="Group 306"/>
              <p:cNvGrpSpPr/>
              <p:nvPr/>
            </p:nvGrpSpPr>
            <p:grpSpPr>
              <a:xfrm>
                <a:off x="10180637" y="3379786"/>
                <a:ext cx="843362" cy="269876"/>
                <a:chOff x="6682582" y="3406776"/>
                <a:chExt cx="1190625" cy="381000"/>
              </a:xfrm>
            </p:grpSpPr>
            <p:sp>
              <p:nvSpPr>
                <p:cNvPr id="328" name="Freeform: Shape 327"/>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9" name="Straight Connector 328"/>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30" name="Straight Connector 329"/>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31" name="Straight Connector 330"/>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8" name="Group 307"/>
              <p:cNvGrpSpPr/>
              <p:nvPr/>
            </p:nvGrpSpPr>
            <p:grpSpPr>
              <a:xfrm>
                <a:off x="10990263" y="3794123"/>
                <a:ext cx="843362" cy="269876"/>
                <a:chOff x="6682582" y="3406776"/>
                <a:chExt cx="1190625" cy="381000"/>
              </a:xfrm>
            </p:grpSpPr>
            <p:sp>
              <p:nvSpPr>
                <p:cNvPr id="324" name="Freeform: Shape 32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5" name="Straight Connector 324"/>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6" name="Straight Connector 325"/>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7" name="Straight Connector 326"/>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9" name="Group 308"/>
              <p:cNvGrpSpPr/>
              <p:nvPr/>
            </p:nvGrpSpPr>
            <p:grpSpPr>
              <a:xfrm>
                <a:off x="10990263" y="4322760"/>
                <a:ext cx="843362" cy="269876"/>
                <a:chOff x="6682582" y="3406776"/>
                <a:chExt cx="1190625" cy="381000"/>
              </a:xfrm>
            </p:grpSpPr>
            <p:sp>
              <p:nvSpPr>
                <p:cNvPr id="320" name="Freeform: Shape 319"/>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1" name="Straight Connector 320"/>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2" name="Straight Connector 321"/>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3" name="Straight Connector 322"/>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0" name="Group 309"/>
              <p:cNvGrpSpPr/>
              <p:nvPr/>
            </p:nvGrpSpPr>
            <p:grpSpPr>
              <a:xfrm>
                <a:off x="10171113" y="4770435"/>
                <a:ext cx="843362" cy="269876"/>
                <a:chOff x="6682582" y="3406776"/>
                <a:chExt cx="1190625" cy="381000"/>
              </a:xfrm>
            </p:grpSpPr>
            <p:sp>
              <p:nvSpPr>
                <p:cNvPr id="316" name="Freeform: Shape 3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7" name="Straight Connector 316"/>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8" name="Straight Connector 317"/>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9" name="Straight Connector 318"/>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1" name="Group 310"/>
              <p:cNvGrpSpPr/>
              <p:nvPr/>
            </p:nvGrpSpPr>
            <p:grpSpPr>
              <a:xfrm>
                <a:off x="9423401" y="4317998"/>
                <a:ext cx="843362" cy="269876"/>
                <a:chOff x="6682582" y="3406776"/>
                <a:chExt cx="1190625" cy="381000"/>
              </a:xfrm>
            </p:grpSpPr>
            <p:sp>
              <p:nvSpPr>
                <p:cNvPr id="312" name="Freeform: Shape 31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3" name="Straight Connector 31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4" name="Straight Connector 31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5" name="Straight Connector 31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grpSp>
          <p:nvGrpSpPr>
            <p:cNvPr id="301" name="Group 300"/>
            <p:cNvGrpSpPr/>
            <p:nvPr/>
          </p:nvGrpSpPr>
          <p:grpSpPr>
            <a:xfrm>
              <a:off x="9413876" y="3798886"/>
              <a:ext cx="843362" cy="269876"/>
              <a:chOff x="6682582" y="3406776"/>
              <a:chExt cx="1190625" cy="381000"/>
            </a:xfrm>
          </p:grpSpPr>
          <p:sp>
            <p:nvSpPr>
              <p:cNvPr id="302" name="Freeform: Shape 30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03" name="Straight Connector 30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04" name="Straight Connector 30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05" name="Straight Connector 30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sp>
        <p:nvSpPr>
          <p:cNvPr id="332" name="RED3"/>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3" name="TextBox 332"/>
          <p:cNvSpPr txBox="1"/>
          <p:nvPr/>
        </p:nvSpPr>
        <p:spPr>
          <a:xfrm>
            <a:off x="698044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34" name="Oval 333"/>
          <p:cNvSpPr/>
          <p:nvPr/>
        </p:nvSpPr>
        <p:spPr bwMode="auto">
          <a:xfrm>
            <a:off x="6188702"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1</a:t>
            </a:r>
          </a:p>
        </p:txBody>
      </p:sp>
      <p:sp>
        <p:nvSpPr>
          <p:cNvPr id="335" name="Oval 334"/>
          <p:cNvSpPr/>
          <p:nvPr/>
        </p:nvSpPr>
        <p:spPr bwMode="auto">
          <a:xfrm>
            <a:off x="6197610"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2</a:t>
            </a:r>
          </a:p>
        </p:txBody>
      </p:sp>
      <p:sp>
        <p:nvSpPr>
          <p:cNvPr id="336" name="Oval 335"/>
          <p:cNvSpPr/>
          <p:nvPr/>
        </p:nvSpPr>
        <p:spPr bwMode="auto">
          <a:xfrm>
            <a:off x="9139764"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4</a:t>
            </a:r>
          </a:p>
        </p:txBody>
      </p:sp>
      <p:sp>
        <p:nvSpPr>
          <p:cNvPr id="337" name="Oval 336"/>
          <p:cNvSpPr/>
          <p:nvPr/>
        </p:nvSpPr>
        <p:spPr bwMode="auto">
          <a:xfrm>
            <a:off x="9130856"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3</a:t>
            </a:r>
          </a:p>
        </p:txBody>
      </p:sp>
      <p:sp>
        <p:nvSpPr>
          <p:cNvPr id="338" name="Rectangle: Rounded Corners 337"/>
          <p:cNvSpPr/>
          <p:nvPr/>
        </p:nvSpPr>
        <p:spPr bwMode="auto">
          <a:xfrm>
            <a:off x="9770481"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9" name="RED2"/>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0" name="TextBox 339"/>
          <p:cNvSpPr txBox="1"/>
          <p:nvPr/>
        </p:nvSpPr>
        <p:spPr>
          <a:xfrm>
            <a:off x="9887056"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41" name="Rectangle: Rounded Corners 340"/>
          <p:cNvSpPr/>
          <p:nvPr/>
        </p:nvSpPr>
        <p:spPr bwMode="auto">
          <a:xfrm>
            <a:off x="10392217"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2" name="TextBox 341"/>
          <p:cNvSpPr txBox="1"/>
          <p:nvPr/>
        </p:nvSpPr>
        <p:spPr>
          <a:xfrm>
            <a:off x="1050879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2</a:t>
            </a:r>
          </a:p>
        </p:txBody>
      </p:sp>
      <p:sp>
        <p:nvSpPr>
          <p:cNvPr id="343" name="RED1"/>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4" name="GREEN2"/>
          <p:cNvSpPr/>
          <p:nvPr/>
        </p:nvSpPr>
        <p:spPr bwMode="auto">
          <a:xfrm>
            <a:off x="10091708" y="3534409"/>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5" name="GREEN1"/>
          <p:cNvSpPr/>
          <p:nvPr/>
        </p:nvSpPr>
        <p:spPr bwMode="auto">
          <a:xfrm>
            <a:off x="1009170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6" name="GREEN3"/>
          <p:cNvSpPr/>
          <p:nvPr/>
        </p:nvSpPr>
        <p:spPr bwMode="auto">
          <a:xfrm>
            <a:off x="1008606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7" name="GREEN4"/>
          <p:cNvSpPr/>
          <p:nvPr/>
        </p:nvSpPr>
        <p:spPr bwMode="auto">
          <a:xfrm>
            <a:off x="10091708"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8" name="GREEN5"/>
          <p:cNvSpPr/>
          <p:nvPr/>
        </p:nvSpPr>
        <p:spPr bwMode="auto">
          <a:xfrm>
            <a:off x="10095399"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9" name="BROWN1"/>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0" name="BROWN2"/>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1" name="BROWN3"/>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2" name="PURPLE1"/>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3" name="PURPLE2"/>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4" name="PURPLE3"/>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5" name="BLUE1"/>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6" name="BLUE2"/>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7" name="BLUE3"/>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8" name="BLUE4"/>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9" name="BLUE5"/>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0" name="YELLOW1"/>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1" name="YELLOW2"/>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2" name="YELLOW3"/>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3" name="TextBox 362"/>
          <p:cNvSpPr txBox="1"/>
          <p:nvPr/>
        </p:nvSpPr>
        <p:spPr>
          <a:xfrm>
            <a:off x="5577488" y="2285476"/>
            <a:ext cx="3030961"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Monolithic </a:t>
            </a:r>
            <a:br>
              <a:rPr lang="en-US" sz="1632" dirty="0">
                <a:cs typeface="Segoe UI" panose="020B0502040204020203" pitchFamily="34" charset="0"/>
              </a:rPr>
            </a:br>
            <a:r>
              <a:rPr lang="en-US" sz="1632" dirty="0">
                <a:cs typeface="Segoe UI" panose="020B0502040204020203" pitchFamily="34" charset="0"/>
              </a:rPr>
              <a:t>application approach</a:t>
            </a:r>
          </a:p>
        </p:txBody>
      </p:sp>
      <p:sp>
        <p:nvSpPr>
          <p:cNvPr id="364" name="TextBox 363"/>
          <p:cNvSpPr txBox="1"/>
          <p:nvPr/>
        </p:nvSpPr>
        <p:spPr>
          <a:xfrm>
            <a:off x="8753361" y="2285476"/>
            <a:ext cx="3264113"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Microservices </a:t>
            </a:r>
            <a:br>
              <a:rPr lang="en-US" sz="1632" dirty="0">
                <a:cs typeface="Segoe UI" panose="020B0502040204020203" pitchFamily="34" charset="0"/>
              </a:rPr>
            </a:br>
            <a:r>
              <a:rPr lang="en-US" sz="1632" dirty="0">
                <a:cs typeface="Segoe UI" panose="020B0502040204020203" pitchFamily="34" charset="0"/>
              </a:rPr>
              <a:t>application approach</a:t>
            </a:r>
          </a:p>
        </p:txBody>
      </p:sp>
      <p:cxnSp>
        <p:nvCxnSpPr>
          <p:cNvPr id="365" name="Straight Connector 364"/>
          <p:cNvCxnSpPr/>
          <p:nvPr/>
        </p:nvCxnSpPr>
        <p:spPr>
          <a:xfrm>
            <a:off x="8608449" y="2984930"/>
            <a:ext cx="0" cy="2805905"/>
          </a:xfrm>
          <a:prstGeom prst="line">
            <a:avLst/>
          </a:prstGeom>
          <a:noFill/>
          <a:ln w="15875" cap="flat" cmpd="sng" algn="ctr">
            <a:solidFill>
              <a:srgbClr val="353535"/>
            </a:solidFill>
            <a:prstDash val="solid"/>
            <a:headEnd type="none"/>
            <a:tailEnd type="none"/>
          </a:ln>
          <a:effectLst/>
        </p:spPr>
      </p:cxnSp>
      <p:grpSp>
        <p:nvGrpSpPr>
          <p:cNvPr id="366" name="Group 365"/>
          <p:cNvGrpSpPr/>
          <p:nvPr/>
        </p:nvGrpSpPr>
        <p:grpSpPr>
          <a:xfrm>
            <a:off x="6506857" y="4291546"/>
            <a:ext cx="1214327" cy="388585"/>
            <a:chOff x="6682582" y="3406776"/>
            <a:chExt cx="1190625" cy="381000"/>
          </a:xfrm>
        </p:grpSpPr>
        <p:sp>
          <p:nvSpPr>
            <p:cNvPr id="367" name="Freeform: Shape 36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68" name="Straight Connector 367"/>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69" name="Straight Connector 368"/>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70" name="Straight Connector 369"/>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1" name="Original App1"/>
          <p:cNvGrpSpPr/>
          <p:nvPr/>
        </p:nvGrpSpPr>
        <p:grpSpPr>
          <a:xfrm>
            <a:off x="6863867" y="3295796"/>
            <a:ext cx="544020" cy="544019"/>
            <a:chOff x="7032624" y="2430462"/>
            <a:chExt cx="533401" cy="533400"/>
          </a:xfrm>
        </p:grpSpPr>
        <p:sp>
          <p:nvSpPr>
            <p:cNvPr id="372" name="Rectangle: Rounded Corners 371"/>
            <p:cNvSpPr/>
            <p:nvPr/>
          </p:nvSpPr>
          <p:spPr bwMode="auto">
            <a:xfrm>
              <a:off x="7032624"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3" name="Rectangle 372"/>
            <p:cNvSpPr/>
            <p:nvPr/>
          </p:nvSpPr>
          <p:spPr bwMode="auto">
            <a:xfrm>
              <a:off x="7108824"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4" name="Rectangle 373"/>
            <p:cNvSpPr/>
            <p:nvPr/>
          </p:nvSpPr>
          <p:spPr bwMode="auto">
            <a:xfrm>
              <a:off x="7333454"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5" name="Rectangle 374"/>
            <p:cNvSpPr/>
            <p:nvPr/>
          </p:nvSpPr>
          <p:spPr bwMode="auto">
            <a:xfrm>
              <a:off x="7223124"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nvGrpSpPr>
          <p:cNvPr id="376" name="Group 375"/>
          <p:cNvGrpSpPr/>
          <p:nvPr/>
        </p:nvGrpSpPr>
        <p:grpSpPr>
          <a:xfrm>
            <a:off x="6506857" y="4728704"/>
            <a:ext cx="1214327" cy="388585"/>
            <a:chOff x="6682582" y="3835401"/>
            <a:chExt cx="1190625" cy="381000"/>
          </a:xfrm>
        </p:grpSpPr>
        <p:grpSp>
          <p:nvGrpSpPr>
            <p:cNvPr id="377" name="Group 376"/>
            <p:cNvGrpSpPr/>
            <p:nvPr/>
          </p:nvGrpSpPr>
          <p:grpSpPr>
            <a:xfrm>
              <a:off x="6682582" y="3835401"/>
              <a:ext cx="1190625" cy="381000"/>
              <a:chOff x="6682582" y="3406776"/>
              <a:chExt cx="1190625" cy="381000"/>
            </a:xfrm>
          </p:grpSpPr>
          <p:sp>
            <p:nvSpPr>
              <p:cNvPr id="383" name="Freeform: Shape 38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84" name="Straight Connector 383"/>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85" name="Straight Connector 384"/>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86" name="Straight Connector 385"/>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8" name="Small App 1"/>
            <p:cNvGrpSpPr/>
            <p:nvPr/>
          </p:nvGrpSpPr>
          <p:grpSpPr>
            <a:xfrm>
              <a:off x="7115174" y="3856830"/>
              <a:ext cx="328614" cy="328613"/>
              <a:chOff x="7666037" y="2430462"/>
              <a:chExt cx="533401" cy="533400"/>
            </a:xfrm>
          </p:grpSpPr>
          <p:sp>
            <p:nvSpPr>
              <p:cNvPr id="379" name="Rectangle: Rounded Corners 378"/>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0" name="Rectangle 379"/>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1" name="Rectangle 380"/>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2" name="Rectangle 381"/>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grpSp>
        <p:nvGrpSpPr>
          <p:cNvPr id="387" name="Group 386"/>
          <p:cNvGrpSpPr/>
          <p:nvPr/>
        </p:nvGrpSpPr>
        <p:grpSpPr>
          <a:xfrm>
            <a:off x="6506857" y="5164240"/>
            <a:ext cx="1214327" cy="388585"/>
            <a:chOff x="6682582" y="3835401"/>
            <a:chExt cx="1190625" cy="381000"/>
          </a:xfrm>
        </p:grpSpPr>
        <p:grpSp>
          <p:nvGrpSpPr>
            <p:cNvPr id="388" name="Group 387"/>
            <p:cNvGrpSpPr/>
            <p:nvPr/>
          </p:nvGrpSpPr>
          <p:grpSpPr>
            <a:xfrm>
              <a:off x="6682582" y="3835401"/>
              <a:ext cx="1190625" cy="381000"/>
              <a:chOff x="6682582" y="3406776"/>
              <a:chExt cx="1190625" cy="381000"/>
            </a:xfrm>
          </p:grpSpPr>
          <p:sp>
            <p:nvSpPr>
              <p:cNvPr id="394" name="Freeform: Shape 39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95" name="Straight Connector 394"/>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96" name="Straight Connector 395"/>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97" name="Straight Connector 396"/>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89" name="Small App 1"/>
            <p:cNvGrpSpPr/>
            <p:nvPr/>
          </p:nvGrpSpPr>
          <p:grpSpPr>
            <a:xfrm>
              <a:off x="7115174" y="3856830"/>
              <a:ext cx="328614" cy="328613"/>
              <a:chOff x="7666037" y="2430462"/>
              <a:chExt cx="533401" cy="533400"/>
            </a:xfrm>
          </p:grpSpPr>
          <p:sp>
            <p:nvSpPr>
              <p:cNvPr id="390" name="Rectangle: Rounded Corners 389"/>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1" name="Rectangle 390"/>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2" name="Rectangle 391"/>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3" name="Rectangle 392"/>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sp>
        <p:nvSpPr>
          <p:cNvPr id="398" name="Text Placeholder 3"/>
          <p:cNvSpPr txBox="1">
            <a:spLocks/>
          </p:cNvSpPr>
          <p:nvPr/>
        </p:nvSpPr>
        <p:spPr>
          <a:xfrm>
            <a:off x="234885" y="1810366"/>
            <a:ext cx="5789350" cy="3681870"/>
          </a:xfrm>
          <a:prstGeom prst="rect">
            <a:avLst/>
          </a:prstGeom>
        </p:spPr>
        <p:txBody>
          <a:bodyPr/>
          <a:lst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612"/>
              </a:spcAft>
              <a:buFont typeface="Arial" charset="0"/>
              <a:buChar char="•"/>
            </a:pPr>
            <a:r>
              <a:rPr lang="en-US" sz="2040" dirty="0">
                <a:solidFill>
                  <a:schemeClr val="tx1"/>
                </a:solidFill>
                <a:latin typeface="+mn-lt"/>
              </a:rPr>
              <a:t>Does one thing well (functionality driven)</a:t>
            </a:r>
          </a:p>
          <a:p>
            <a:pPr>
              <a:spcBef>
                <a:spcPts val="0"/>
              </a:spcBef>
              <a:spcAft>
                <a:spcPts val="612"/>
              </a:spcAft>
              <a:buFont typeface="Arial" charset="0"/>
              <a:buChar char="•"/>
            </a:pPr>
            <a:r>
              <a:rPr lang="en-US" sz="2040" dirty="0">
                <a:solidFill>
                  <a:schemeClr val="tx1"/>
                </a:solidFill>
                <a:latin typeface="+mn-lt"/>
              </a:rPr>
              <a:t>Is developed by a small cross-functional team</a:t>
            </a:r>
          </a:p>
          <a:p>
            <a:pPr>
              <a:spcBef>
                <a:spcPts val="0"/>
              </a:spcBef>
              <a:spcAft>
                <a:spcPts val="612"/>
              </a:spcAft>
              <a:buFont typeface="Arial" charset="0"/>
              <a:buChar char="•"/>
            </a:pPr>
            <a:r>
              <a:rPr lang="en-US" sz="2040" dirty="0">
                <a:solidFill>
                  <a:schemeClr val="tx1"/>
                </a:solidFill>
                <a:latin typeface="+mn-lt"/>
              </a:rPr>
              <a:t>Can be built with task-appropriate languages/frameworks </a:t>
            </a:r>
          </a:p>
          <a:p>
            <a:pPr>
              <a:spcBef>
                <a:spcPts val="0"/>
              </a:spcBef>
              <a:spcAft>
                <a:spcPts val="612"/>
              </a:spcAft>
              <a:buFont typeface="Arial" charset="0"/>
              <a:buChar char="•"/>
            </a:pPr>
            <a:r>
              <a:rPr lang="en-US" sz="2040" dirty="0">
                <a:solidFill>
                  <a:schemeClr val="tx1"/>
                </a:solidFill>
                <a:latin typeface="+mn-lt"/>
              </a:rPr>
              <a:t>Communicates over well-defined interfaces/protocols (lightweight)</a:t>
            </a:r>
          </a:p>
          <a:p>
            <a:pPr>
              <a:spcBef>
                <a:spcPts val="0"/>
              </a:spcBef>
              <a:spcAft>
                <a:spcPts val="612"/>
              </a:spcAft>
              <a:buFont typeface="Arial" charset="0"/>
              <a:buChar char="•"/>
            </a:pPr>
            <a:r>
              <a:rPr lang="en-US" sz="2040" dirty="0">
                <a:solidFill>
                  <a:schemeClr val="tx1"/>
                </a:solidFill>
                <a:latin typeface="+mn-lt"/>
              </a:rPr>
              <a:t>Has a unique logical name (URI) that can be resolved</a:t>
            </a:r>
          </a:p>
          <a:p>
            <a:pPr>
              <a:spcBef>
                <a:spcPts val="0"/>
              </a:spcBef>
              <a:spcAft>
                <a:spcPts val="612"/>
              </a:spcAft>
              <a:buFont typeface="Arial" charset="0"/>
              <a:buChar char="•"/>
            </a:pPr>
            <a:r>
              <a:rPr lang="en-US" sz="2040" dirty="0">
                <a:solidFill>
                  <a:schemeClr val="tx1"/>
                </a:solidFill>
                <a:latin typeface="+mn-lt"/>
              </a:rPr>
              <a:t>Is independent code and configuration (&amp; optionally state)</a:t>
            </a:r>
          </a:p>
          <a:p>
            <a:pPr lvl="1">
              <a:spcBef>
                <a:spcPts val="0"/>
              </a:spcBef>
              <a:spcAft>
                <a:spcPts val="612"/>
              </a:spcAft>
              <a:buFont typeface="Arial" charset="0"/>
              <a:buChar char="•"/>
            </a:pPr>
            <a:r>
              <a:rPr lang="en-US" sz="1836" dirty="0">
                <a:solidFill>
                  <a:schemeClr val="tx1"/>
                </a:solidFill>
              </a:rPr>
              <a:t>Deploys independently</a:t>
            </a:r>
          </a:p>
          <a:p>
            <a:pPr lvl="1">
              <a:spcBef>
                <a:spcPts val="0"/>
              </a:spcBef>
              <a:spcAft>
                <a:spcPts val="612"/>
              </a:spcAft>
              <a:buFont typeface="Arial" charset="0"/>
              <a:buChar char="•"/>
            </a:pPr>
            <a:r>
              <a:rPr lang="en-US" sz="1836" dirty="0">
                <a:solidFill>
                  <a:schemeClr val="tx1"/>
                </a:solidFill>
              </a:rPr>
              <a:t>Scales independently</a:t>
            </a:r>
          </a:p>
          <a:p>
            <a:pPr lvl="1">
              <a:spcBef>
                <a:spcPts val="0"/>
              </a:spcBef>
              <a:spcAft>
                <a:spcPts val="612"/>
              </a:spcAft>
              <a:buFont typeface="Arial" charset="0"/>
              <a:buChar char="•"/>
            </a:pPr>
            <a:r>
              <a:rPr lang="en-US" sz="1836" dirty="0">
                <a:solidFill>
                  <a:schemeClr val="tx1"/>
                </a:solidFill>
              </a:rPr>
              <a:t>Gets upgraded independently</a:t>
            </a:r>
            <a:endParaRPr lang="en-US" sz="1230" dirty="0">
              <a:solidFill>
                <a:schemeClr val="tx1"/>
              </a:solidFill>
            </a:endParaRPr>
          </a:p>
        </p:txBody>
      </p:sp>
      <p:sp>
        <p:nvSpPr>
          <p:cNvPr id="2" name="Rectangle 1"/>
          <p:cNvSpPr/>
          <p:nvPr/>
        </p:nvSpPr>
        <p:spPr>
          <a:xfrm>
            <a:off x="180201" y="971137"/>
            <a:ext cx="12139396" cy="734534"/>
          </a:xfrm>
          <a:prstGeom prst="rect">
            <a:avLst/>
          </a:prstGeom>
        </p:spPr>
        <p:txBody>
          <a:bodyPr wrap="square">
            <a:spAutoFit/>
          </a:bodyPr>
          <a:lstStyle/>
          <a:p>
            <a:r>
              <a:rPr lang="en-US" sz="2040" dirty="0"/>
              <a:t>Microservice applications are composed of small, independently versioned, and scalable customer-focused services that communicate with each other over standard protocols with well-defined interfaces.</a:t>
            </a:r>
          </a:p>
        </p:txBody>
      </p:sp>
    </p:spTree>
    <p:extLst>
      <p:ext uri="{BB962C8B-B14F-4D97-AF65-F5344CB8AC3E}">
        <p14:creationId xmlns:p14="http://schemas.microsoft.com/office/powerpoint/2010/main" val="29765067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3174"/>
            <a:ext cx="11885514" cy="2382191"/>
          </a:xfrm>
        </p:spPr>
        <p:txBody>
          <a:bodyPr/>
          <a:lstStyle/>
          <a:p>
            <a:r>
              <a:rPr lang="en-US" sz="2800" dirty="0"/>
              <a:t>Scale – our applications are spanning many different servers and sometimes even multiple datacenters. </a:t>
            </a:r>
          </a:p>
          <a:p>
            <a:r>
              <a:rPr lang="en-US" sz="2800" dirty="0"/>
              <a:t>Agility – more frequent releases of incremental changes. </a:t>
            </a:r>
          </a:p>
          <a:p>
            <a:r>
              <a:rPr lang="en-US" sz="2800" dirty="0"/>
              <a:t>Availability – 24/7 operations with no downtime for upgrades, patches, etc.</a:t>
            </a:r>
          </a:p>
          <a:p>
            <a:r>
              <a:rPr lang="en-US" sz="2800"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pic>
        <p:nvPicPr>
          <p:cNvPr id="2" name="Picture 1"/>
          <p:cNvPicPr>
            <a:picLocks noChangeAspect="1"/>
          </p:cNvPicPr>
          <p:nvPr/>
        </p:nvPicPr>
        <p:blipFill>
          <a:blip r:embed="rId3"/>
          <a:stretch>
            <a:fillRect/>
          </a:stretch>
        </p:blipFill>
        <p:spPr>
          <a:xfrm>
            <a:off x="1036828" y="4276273"/>
            <a:ext cx="2826954" cy="2088643"/>
          </a:xfrm>
          <a:prstGeom prst="rect">
            <a:avLst/>
          </a:prstGeom>
        </p:spPr>
      </p:pic>
      <p:pic>
        <p:nvPicPr>
          <p:cNvPr id="8" name="Picture 7"/>
          <p:cNvPicPr>
            <a:picLocks noChangeAspect="1"/>
          </p:cNvPicPr>
          <p:nvPr/>
        </p:nvPicPr>
        <p:blipFill>
          <a:blip r:embed="rId4"/>
          <a:stretch>
            <a:fillRect/>
          </a:stretch>
        </p:blipFill>
        <p:spPr>
          <a:xfrm>
            <a:off x="4753508" y="3666605"/>
            <a:ext cx="1732720" cy="2954743"/>
          </a:xfrm>
          <a:prstGeom prst="rect">
            <a:avLst/>
          </a:prstGeom>
        </p:spPr>
      </p:pic>
      <p:pic>
        <p:nvPicPr>
          <p:cNvPr id="9" name="Picture 8"/>
          <p:cNvPicPr>
            <a:picLocks noChangeAspect="1"/>
          </p:cNvPicPr>
          <p:nvPr/>
        </p:nvPicPr>
        <p:blipFill>
          <a:blip r:embed="rId5"/>
          <a:stretch>
            <a:fillRect/>
          </a:stretch>
        </p:blipFill>
        <p:spPr>
          <a:xfrm>
            <a:off x="7483650" y="4019842"/>
            <a:ext cx="4479699" cy="2601507"/>
          </a:xfrm>
          <a:prstGeom prst="rect">
            <a:avLst/>
          </a:prstGeom>
        </p:spPr>
      </p:pic>
    </p:spTree>
    <p:extLst>
      <p:ext uri="{BB962C8B-B14F-4D97-AF65-F5344CB8AC3E}">
        <p14:creationId xmlns:p14="http://schemas.microsoft.com/office/powerpoint/2010/main" val="2569665275"/>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630a2e83-186a-4a0f-ab27-bee8a8096abc"/>
    <ds:schemaRef ds:uri="http://purl.org/dc/dcmitype/"/>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 to Azure SQL Data Warehouse</Template>
  <TotalTime>2801</TotalTime>
  <Words>3056</Words>
  <Application>Microsoft Office PowerPoint</Application>
  <PresentationFormat>Custom</PresentationFormat>
  <Paragraphs>649</Paragraphs>
  <Slides>55</Slides>
  <Notes>55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55</vt:i4>
      </vt:variant>
    </vt:vector>
  </HeadingPairs>
  <TitlesOfParts>
    <vt:vector size="68" baseType="lpstr">
      <vt:lpstr>MS PGothic</vt:lpstr>
      <vt:lpstr>Arial</vt:lpstr>
      <vt:lpstr>Calibri</vt:lpstr>
      <vt:lpstr>Consolas</vt:lpstr>
      <vt:lpstr>Segoe Pro Semibold</vt:lpstr>
      <vt:lpstr>Segoe UI</vt:lpstr>
      <vt:lpstr>Segoe UI Light</vt:lpstr>
      <vt:lpstr>Segoe UI Semibold</vt:lpstr>
      <vt:lpstr>Segoe UI Semilight</vt:lpstr>
      <vt:lpstr>Wingdings</vt:lpstr>
      <vt:lpstr>WHITE TEMPLATE</vt:lpstr>
      <vt:lpstr>LIGHT GRAY TEMPLATE</vt:lpstr>
      <vt:lpstr>DARK GRAY TEMPLATE</vt:lpstr>
      <vt:lpstr>Houston TechFest</vt:lpstr>
      <vt:lpstr>Microservices and the Cloud</vt:lpstr>
      <vt:lpstr>Session Objective</vt:lpstr>
      <vt:lpstr>About Me</vt:lpstr>
      <vt:lpstr>Watch User Group presentations for FREE online! We now have over 700 presentations online  </vt:lpstr>
      <vt:lpstr>What is a Microservice?</vt:lpstr>
      <vt:lpstr>Microservices</vt:lpstr>
      <vt:lpstr>What is a Microservice</vt:lpstr>
      <vt:lpstr>Business needs today are simple:</vt:lpstr>
      <vt:lpstr>Martin Fowler’s “Microservice Premium”</vt:lpstr>
      <vt:lpstr>Microservices best practices</vt:lpstr>
      <vt:lpstr>PowerPoint Presentation</vt:lpstr>
      <vt:lpstr>Getting from Monolith to Microservice</vt:lpstr>
      <vt:lpstr>Refactoring a Monolith into Microservices</vt:lpstr>
      <vt:lpstr>Martin Fowler’s: Strangler Application</vt:lpstr>
      <vt:lpstr>Refactoring a Monolith into Microservices</vt:lpstr>
      <vt:lpstr>Refactoring a Monolith into Microservices</vt:lpstr>
      <vt:lpstr>PowerPoint Presentation</vt:lpstr>
      <vt:lpstr>Microservice Options in Azure</vt:lpstr>
      <vt:lpstr>Microservice tools and approaches</vt:lpstr>
      <vt:lpstr>Microservice tools and approaches</vt:lpstr>
      <vt:lpstr>Container Services &amp; Container Instances</vt:lpstr>
      <vt:lpstr>The Container Revolution</vt:lpstr>
      <vt:lpstr>Azure Container Service</vt:lpstr>
      <vt:lpstr>Demo: Kubernetes cluster in ACS</vt:lpstr>
      <vt:lpstr>Azure Container Instances</vt:lpstr>
      <vt:lpstr>Demo: Hello World in ACI</vt:lpstr>
      <vt:lpstr>Service Fabric</vt:lpstr>
      <vt:lpstr>PowerPoint Presentation</vt:lpstr>
      <vt:lpstr>PowerPoint Presentation</vt:lpstr>
      <vt:lpstr>Services Powered by Service Fabric</vt:lpstr>
      <vt:lpstr>Demo</vt:lpstr>
      <vt:lpstr>Demo Hints</vt:lpstr>
      <vt:lpstr>Functions</vt:lpstr>
      <vt:lpstr>What is Serverless? </vt:lpstr>
      <vt:lpstr>Serverless is Great! </vt:lpstr>
      <vt:lpstr>Common Scenarios</vt:lpstr>
      <vt:lpstr>Triggers and Bindings</vt:lpstr>
      <vt:lpstr>Demo</vt:lpstr>
      <vt:lpstr>Wrap up</vt:lpstr>
      <vt:lpstr>Deep thoughts…</vt:lpstr>
      <vt:lpstr>Call to Action</vt:lpstr>
      <vt:lpstr>Thank you! Your Feedback is Important</vt:lpstr>
      <vt:lpstr>Microservice Design patterns (technology agnostic)</vt:lpstr>
      <vt:lpstr>Aggregator/Proxy Microservice pattern</vt:lpstr>
      <vt:lpstr>Chained Microservice pattern</vt:lpstr>
      <vt:lpstr>Branch Microservice pattern</vt:lpstr>
      <vt:lpstr>Shared data Microservice anti-pattern</vt:lpstr>
      <vt:lpstr>Asynchronous messaging Microservice pattern</vt:lpstr>
      <vt:lpstr>Circuit Breaker</vt:lpstr>
      <vt:lpstr>Compensating Transaction</vt:lpstr>
      <vt:lpstr>Scheduler Agent Supervisor</vt:lpstr>
      <vt:lpstr>Retry</vt:lpstr>
      <vt:lpstr>Leader Election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Shawn Weisfeld</dc:creator>
  <cp:keywords/>
  <dc:description>Template: _x000d_
Formatting: _x000d_
Audience Type:</dc:description>
  <cp:lastModifiedBy>Shawn Weisfeld</cp:lastModifiedBy>
  <cp:revision>70</cp:revision>
  <cp:lastPrinted>2016-12-10T05:45:30Z</cp:lastPrinted>
  <dcterms:created xsi:type="dcterms:W3CDTF">2017-03-03T18:10:24Z</dcterms:created>
  <dcterms:modified xsi:type="dcterms:W3CDTF">2017-10-14T13:19:33Z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sweisfel@microsoft.com</vt:lpwstr>
  </property>
  <property fmtid="{D5CDD505-2E9C-101B-9397-08002B2CF9AE}" pid="15" name="MSIP_Label_f42aa342-8706-4288-bd11-ebb85995028c_SetDate">
    <vt:lpwstr>2017-10-10T15:53:10.8950174-05:00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